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7" r:id="rId2"/>
    <p:sldId id="264" r:id="rId3"/>
    <p:sldId id="267" r:id="rId4"/>
    <p:sldId id="266" r:id="rId5"/>
    <p:sldId id="268" r:id="rId6"/>
    <p:sldId id="269" r:id="rId7"/>
    <p:sldId id="270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pos="5602" userDrawn="1">
          <p15:clr>
            <a:srgbClr val="A4A3A4"/>
          </p15:clr>
        </p15:guide>
        <p15:guide id="6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A8A8"/>
    <a:srgbClr val="F2F2F2"/>
    <a:srgbClr val="000000"/>
    <a:srgbClr val="A9976A"/>
    <a:srgbClr val="988657"/>
    <a:srgbClr val="837752"/>
    <a:srgbClr val="AC9660"/>
    <a:srgbClr val="FFE411"/>
    <a:srgbClr val="FFFFFF"/>
    <a:srgbClr val="FED9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79274" autoAdjust="0"/>
  </p:normalViewPr>
  <p:slideViewPr>
    <p:cSldViewPr snapToGrid="0" snapToObjects="1">
      <p:cViewPr varScale="1">
        <p:scale>
          <a:sx n="87" d="100"/>
          <a:sy n="87" d="100"/>
        </p:scale>
        <p:origin x="2226" y="60"/>
      </p:cViewPr>
      <p:guideLst>
        <p:guide pos="5602"/>
        <p:guide orient="horz" pos="2160"/>
      </p:guideLst>
    </p:cSldViewPr>
  </p:slideViewPr>
  <p:outlineViewPr>
    <p:cViewPr>
      <p:scale>
        <a:sx n="33" d="100"/>
        <a:sy n="33" d="100"/>
      </p:scale>
      <p:origin x="0" y="-616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7098F-87C7-3046-B8E1-0317C0D8D9C4}" type="datetimeFigureOut">
              <a:rPr lang="en-US" smtClean="0"/>
              <a:t>6/29/2017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E41DC2-B95D-474E-A103-7B49B854003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2522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3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3074A2-D88D-8F43-B619-246CA3905610}" type="datetimeFigureOut">
              <a:rPr lang="en-US" smtClean="0"/>
              <a:t>6/29/2017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8542CC-6F26-A34B-8E15-4341DD4E0F8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09983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542CC-6F26-A34B-8E15-4341DD4E0F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863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Deze samenvatting baseert op </a:t>
            </a:r>
          </a:p>
          <a:p>
            <a:r>
              <a:rPr lang="nl-NL" b="1" dirty="0" err="1"/>
              <a:t>Interneting</a:t>
            </a:r>
            <a:r>
              <a:rPr lang="nl-NL" b="1" dirty="0"/>
              <a:t> Is Hard</a:t>
            </a:r>
            <a:r>
              <a:rPr lang="nl-NL" dirty="0"/>
              <a:t> (https://internetingishard.com/html-and-css/)</a:t>
            </a:r>
          </a:p>
          <a:p>
            <a:pPr algn="l"/>
            <a:r>
              <a:rPr lang="nl-NL" dirty="0"/>
              <a:t>de hoofdstukken </a:t>
            </a:r>
            <a:r>
              <a:rPr lang="nl-NL" b="1" i="0" u="none" strike="noStrike" dirty="0" err="1">
                <a:solidFill>
                  <a:srgbClr val="5D6063"/>
                </a:solidFill>
                <a:effectLst/>
                <a:latin typeface="Harman Sans"/>
              </a:rPr>
              <a:t>Responsive</a:t>
            </a:r>
            <a:r>
              <a:rPr lang="nl-NL" b="1" i="0" u="none" strike="noStrike" dirty="0">
                <a:solidFill>
                  <a:srgbClr val="5D6063"/>
                </a:solidFill>
                <a:effectLst/>
                <a:latin typeface="Harman Sans"/>
              </a:rPr>
              <a:t> Design </a:t>
            </a:r>
            <a:r>
              <a:rPr lang="nl-NL" b="0" i="0" u="none" strike="noStrike" dirty="0">
                <a:solidFill>
                  <a:srgbClr val="5D6063"/>
                </a:solidFill>
                <a:effectLst/>
                <a:latin typeface="Harman Sans"/>
              </a:rPr>
              <a:t>en </a:t>
            </a:r>
            <a:r>
              <a:rPr lang="nl-NL" b="1" i="0" u="none" strike="noStrike" dirty="0">
                <a:solidFill>
                  <a:srgbClr val="5D6063"/>
                </a:solidFill>
                <a:effectLst/>
                <a:latin typeface="Harman Sans"/>
              </a:rPr>
              <a:t>Forms</a:t>
            </a:r>
            <a:endParaRPr lang="nl-NL" b="1" i="0" dirty="0">
              <a:solidFill>
                <a:srgbClr val="5D6063"/>
              </a:solidFill>
              <a:effectLst/>
              <a:latin typeface="Harman San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1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1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Ter ondersteuning de </a:t>
            </a:r>
            <a:r>
              <a:rPr lang="nl-NL" b="0"/>
              <a:t>Codeschool video's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0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FRONT-END FOUNDATIONS (https://www.codeschool.com/courses/front-end-foundations/videos)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Level 5: </a:t>
            </a:r>
            <a:r>
              <a:rPr lang="nl-NL" b="1" dirty="0" err="1"/>
              <a:t>Creating</a:t>
            </a:r>
            <a:r>
              <a:rPr lang="nl-NL" b="1" dirty="0"/>
              <a:t> </a:t>
            </a:r>
            <a:r>
              <a:rPr lang="nl-NL" b="1" dirty="0" err="1"/>
              <a:t>Webforms</a:t>
            </a:r>
            <a:endParaRPr lang="nl-NL" b="1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1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/>
              <a:t>Front-End </a:t>
            </a:r>
            <a:r>
              <a:rPr lang="nl-NL" dirty="0" err="1"/>
              <a:t>Formations</a:t>
            </a:r>
            <a:r>
              <a:rPr lang="nl-NL" dirty="0"/>
              <a:t> (https://www.codeschool.com/courses/front-end-formations/videos)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Level 3: </a:t>
            </a:r>
            <a:r>
              <a:rPr lang="nl-NL" b="1" dirty="0"/>
              <a:t>HTML5 Forms</a:t>
            </a:r>
          </a:p>
          <a:p>
            <a:endParaRPr lang="nl-NL" b="1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542CC-6F26-A34B-8E15-4341DD4E0F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2682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542CC-6F26-A34B-8E15-4341DD4E0F8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6604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542CC-6F26-A34B-8E15-4341DD4E0F8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305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863600"/>
            <a:ext cx="9144000" cy="5283703"/>
          </a:xfrm>
        </p:spPr>
        <p:txBody>
          <a:bodyPr anchor="t" anchorCtr="1"/>
          <a:lstStyle/>
          <a:p>
            <a:r>
              <a:rPr lang="nl-NL" dirty="0"/>
              <a:t>afbeelding toevoegen (optioneel)</a:t>
            </a:r>
          </a:p>
        </p:txBody>
      </p:sp>
      <p:sp>
        <p:nvSpPr>
          <p:cNvPr id="10" name="Rechthoek 9"/>
          <p:cNvSpPr/>
          <p:nvPr userDrawn="1"/>
        </p:nvSpPr>
        <p:spPr>
          <a:xfrm>
            <a:off x="2766703" y="2844800"/>
            <a:ext cx="6377297" cy="2032000"/>
          </a:xfrm>
          <a:prstGeom prst="rect">
            <a:avLst/>
          </a:prstGeom>
          <a:solidFill>
            <a:srgbClr val="98865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766704" y="3420988"/>
            <a:ext cx="6102660" cy="563468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>
              <a:defRPr sz="3600" b="1" i="0">
                <a:solidFill>
                  <a:schemeClr val="tx1"/>
                </a:solidFill>
                <a:latin typeface="Helvetica Neue"/>
                <a:cs typeface="Helvetica Neue"/>
              </a:defRPr>
            </a:lvl1pPr>
          </a:lstStyle>
          <a:p>
            <a:r>
              <a:rPr lang="nl-NL" dirty="0"/>
              <a:t>HTML/</a:t>
            </a:r>
            <a:r>
              <a:rPr lang="nl-NL"/>
              <a:t>CSS 3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idx="16" hasCustomPrompt="1"/>
          </p:nvPr>
        </p:nvSpPr>
        <p:spPr>
          <a:xfrm>
            <a:off x="2829463" y="3984455"/>
            <a:ext cx="6039901" cy="393744"/>
          </a:xfrm>
        </p:spPr>
        <p:txBody>
          <a:bodyPr/>
          <a:lstStyle>
            <a:lvl1pPr marL="0" indent="0">
              <a:buFont typeface="Arial"/>
              <a:buNone/>
              <a:defRPr b="0" i="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r>
              <a:rPr lang="nl-NL" dirty="0"/>
              <a:t>Inhoud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51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met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Onderwerp(en)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0" hasCustomPrompt="1"/>
          </p:nvPr>
        </p:nvSpPr>
        <p:spPr>
          <a:xfrm>
            <a:off x="268288" y="1052514"/>
            <a:ext cx="8620125" cy="4002566"/>
          </a:xfrm>
        </p:spPr>
        <p:txBody>
          <a:bodyPr bIns="93600" anchor="t" anchorCtr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b="0">
                <a:solidFill>
                  <a:srgbClr val="A8A8A8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nl-NL" dirty="0"/>
              <a:t>Code</a:t>
            </a: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1"/>
          </p:nvPr>
        </p:nvSpPr>
        <p:spPr>
          <a:xfrm>
            <a:off x="0" y="6138000"/>
            <a:ext cx="9144000" cy="720000"/>
          </a:xfrm>
          <a:solidFill>
            <a:srgbClr val="A9976A">
              <a:alpha val="50000"/>
            </a:srgbClr>
          </a:solidFill>
          <a:ln w="12700">
            <a:noFill/>
          </a:ln>
        </p:spPr>
        <p:txBody>
          <a:bodyPr lIns="252000" tIns="36000" rIns="252000" bIns="36000" anchor="b" anchorCtr="0">
            <a:noAutofit/>
          </a:bodyPr>
          <a:lstStyle>
            <a:lvl1pPr>
              <a:tabLst>
                <a:tab pos="8428038" algn="r"/>
              </a:tabLst>
              <a:defRPr sz="1800" i="1"/>
            </a:lvl1pPr>
            <a:lvl2pPr marL="0" indent="0" algn="r">
              <a:spcBef>
                <a:spcPts val="300"/>
              </a:spcBef>
              <a:buFontTx/>
              <a:buNone/>
              <a:defRPr b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2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/>
          </p:nvPr>
        </p:nvSpPr>
        <p:spPr>
          <a:xfrm>
            <a:off x="5081588" y="2994025"/>
            <a:ext cx="3806825" cy="2992438"/>
          </a:xfr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83768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code +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Onderwerp(en)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0" hasCustomPrompt="1"/>
          </p:nvPr>
        </p:nvSpPr>
        <p:spPr>
          <a:xfrm>
            <a:off x="268289" y="1052514"/>
            <a:ext cx="5416520" cy="2346294"/>
          </a:xfrm>
        </p:spPr>
        <p:txBody>
          <a:bodyPr bIns="93600" anchor="t" anchorCtr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b="0">
                <a:solidFill>
                  <a:srgbClr val="A8A8A8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nl-NL" dirty="0"/>
              <a:t>Code</a:t>
            </a: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1"/>
          </p:nvPr>
        </p:nvSpPr>
        <p:spPr>
          <a:xfrm>
            <a:off x="0" y="6138000"/>
            <a:ext cx="9144000" cy="720000"/>
          </a:xfrm>
          <a:solidFill>
            <a:srgbClr val="A9976A">
              <a:alpha val="50000"/>
            </a:srgbClr>
          </a:solidFill>
          <a:ln w="12700">
            <a:noFill/>
          </a:ln>
        </p:spPr>
        <p:txBody>
          <a:bodyPr lIns="252000" tIns="36000" rIns="252000" bIns="36000" anchor="b" anchorCtr="0">
            <a:noAutofit/>
          </a:bodyPr>
          <a:lstStyle>
            <a:lvl1pPr>
              <a:tabLst>
                <a:tab pos="8428038" algn="r"/>
              </a:tabLst>
              <a:defRPr sz="1800" i="1"/>
            </a:lvl1pPr>
            <a:lvl2pPr marL="0" indent="0" algn="r">
              <a:spcBef>
                <a:spcPts val="300"/>
              </a:spcBef>
              <a:buFontTx/>
              <a:buNone/>
              <a:defRPr b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2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/>
          </p:nvPr>
        </p:nvSpPr>
        <p:spPr>
          <a:xfrm>
            <a:off x="5796950" y="1052513"/>
            <a:ext cx="3078761" cy="2346295"/>
          </a:xfr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6" name="Tijdelijke aanduiding voor tekst 6"/>
          <p:cNvSpPr>
            <a:spLocks noGrp="1"/>
          </p:cNvSpPr>
          <p:nvPr>
            <p:ph type="body" sz="quarter" idx="13" hasCustomPrompt="1"/>
          </p:nvPr>
        </p:nvSpPr>
        <p:spPr>
          <a:xfrm>
            <a:off x="268289" y="3510950"/>
            <a:ext cx="5416520" cy="2475513"/>
          </a:xfrm>
          <a:solidFill>
            <a:schemeClr val="bg1">
              <a:lumMod val="95000"/>
            </a:schemeClr>
          </a:solidFill>
        </p:spPr>
        <p:txBody>
          <a:bodyPr bIns="93600" anchor="t" anchorCtr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600" b="0">
                <a:solidFill>
                  <a:srgbClr val="A8A8A8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nl-NL" dirty="0"/>
              <a:t>Code</a:t>
            </a:r>
          </a:p>
        </p:txBody>
      </p:sp>
      <p:sp>
        <p:nvSpPr>
          <p:cNvPr id="8" name="Tijdelijke aanduiding voor afbeelding 3"/>
          <p:cNvSpPr>
            <a:spLocks noGrp="1"/>
          </p:cNvSpPr>
          <p:nvPr>
            <p:ph type="pic" sz="quarter" idx="14"/>
          </p:nvPr>
        </p:nvSpPr>
        <p:spPr>
          <a:xfrm>
            <a:off x="5796951" y="3510952"/>
            <a:ext cx="3078761" cy="2475512"/>
          </a:xfr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58128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devoor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Onderwerp(en)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0" hasCustomPrompt="1"/>
          </p:nvPr>
        </p:nvSpPr>
        <p:spPr>
          <a:xfrm>
            <a:off x="268288" y="1052513"/>
            <a:ext cx="8620125" cy="5081587"/>
          </a:xfrm>
        </p:spPr>
        <p:txBody>
          <a:bodyPr bIns="93600" anchor="ctr" anchorCtr="0"/>
          <a:lstStyle>
            <a:lvl1pPr>
              <a:lnSpc>
                <a:spcPct val="120000"/>
              </a:lnSpc>
              <a:spcBef>
                <a:spcPts val="0"/>
              </a:spcBef>
              <a:defRPr b="0">
                <a:latin typeface="Consolas" panose="020B06090202040302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nl-NL" dirty="0"/>
              <a:t>Code</a:t>
            </a: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1"/>
          </p:nvPr>
        </p:nvSpPr>
        <p:spPr>
          <a:xfrm>
            <a:off x="0" y="6134100"/>
            <a:ext cx="9144000" cy="720000"/>
          </a:xfrm>
          <a:solidFill>
            <a:srgbClr val="A9976A">
              <a:alpha val="50000"/>
            </a:srgbClr>
          </a:solidFill>
          <a:ln w="12700">
            <a:noFill/>
          </a:ln>
        </p:spPr>
        <p:txBody>
          <a:bodyPr lIns="252000" tIns="36000" rIns="252000" bIns="36000" anchor="b" anchorCtr="0">
            <a:noAutofit/>
          </a:bodyPr>
          <a:lstStyle>
            <a:lvl1pPr>
              <a:spcBef>
                <a:spcPts val="0"/>
              </a:spcBef>
              <a:tabLst>
                <a:tab pos="8428038" algn="r"/>
              </a:tabLst>
              <a:defRPr sz="1800" i="1"/>
            </a:lvl1pPr>
            <a:lvl2pPr marL="0" indent="0" algn="r">
              <a:spcBef>
                <a:spcPts val="300"/>
              </a:spcBef>
              <a:buFontTx/>
              <a:buNone/>
              <a:defRPr b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2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1345995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8289" y="1065535"/>
            <a:ext cx="8587748" cy="50606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US" dirty="0"/>
          </a:p>
        </p:txBody>
      </p:sp>
      <p:pic>
        <p:nvPicPr>
          <p:cNvPr id="18" name="Afbeelding 17" descr="logooo.pdf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63" y="473870"/>
            <a:ext cx="1877156" cy="324326"/>
          </a:xfrm>
          <a:prstGeom prst="rect">
            <a:avLst/>
          </a:prstGeom>
        </p:spPr>
      </p:pic>
      <p:pic>
        <p:nvPicPr>
          <p:cNvPr id="4" name="Afbeelding 3" descr="balkjekarton.pdf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870857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00801" y="288000"/>
            <a:ext cx="6087613" cy="396000"/>
          </a:xfrm>
          <a:prstGeom prst="rect">
            <a:avLst/>
          </a:prstGeom>
        </p:spPr>
        <p:txBody>
          <a:bodyPr vert="horz" wrap="none" lIns="0" tIns="0" rIns="0" bIns="0" rtlCol="0" anchor="t">
            <a:noAutofit/>
          </a:bodyPr>
          <a:lstStyle/>
          <a:p>
            <a:r>
              <a:rPr lang="nl-NL" dirty="0"/>
              <a:t>Onderwerp(en)</a:t>
            </a:r>
            <a:endParaRPr lang="en-US" dirty="0"/>
          </a:p>
        </p:txBody>
      </p:sp>
      <p:sp>
        <p:nvSpPr>
          <p:cNvPr id="6" name="Tekstvak 5"/>
          <p:cNvSpPr txBox="1"/>
          <p:nvPr userDrawn="1"/>
        </p:nvSpPr>
        <p:spPr>
          <a:xfrm>
            <a:off x="1188700" y="5984"/>
            <a:ext cx="1296133" cy="26161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/>
            <a:r>
              <a:rPr lang="nl-NL" sz="1100" b="1" dirty="0">
                <a:solidFill>
                  <a:schemeClr val="bg1"/>
                </a:solidFill>
              </a:rPr>
              <a:t>HTML/CSS - 5</a:t>
            </a:r>
          </a:p>
        </p:txBody>
      </p:sp>
    </p:spTree>
    <p:extLst>
      <p:ext uri="{BB962C8B-B14F-4D97-AF65-F5344CB8AC3E}">
        <p14:creationId xmlns:p14="http://schemas.microsoft.com/office/powerpoint/2010/main" val="1210867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54" r:id="rId4"/>
  </p:sldLayoutIdLst>
  <p:hf hdr="0" ftr="0" dt="0"/>
  <p:txStyles>
    <p:titleStyle>
      <a:lvl1pPr algn="r" defTabSz="457200" rtl="0" eaLnBrk="1" latinLnBrk="0" hangingPunct="1">
        <a:spcBef>
          <a:spcPct val="0"/>
        </a:spcBef>
        <a:buNone/>
        <a:defRPr sz="2400" b="1" i="0" kern="1200">
          <a:solidFill>
            <a:schemeClr val="bg1"/>
          </a:solidFill>
          <a:latin typeface="Helvetica Neue"/>
          <a:ea typeface="+mj-ea"/>
          <a:cs typeface="Helvetica Neue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2000" b="1" i="0" kern="1200">
          <a:solidFill>
            <a:schemeClr val="tx1"/>
          </a:solidFill>
          <a:latin typeface="Helvetica Neue"/>
          <a:ea typeface="+mn-ea"/>
          <a:cs typeface="Helvetica Neue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Helvetica Neue"/>
          <a:ea typeface="+mn-ea"/>
          <a:cs typeface="Helvetica Neue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b="0" i="0" kern="1200">
          <a:solidFill>
            <a:schemeClr val="tx1"/>
          </a:solidFill>
          <a:latin typeface="Helvetica Neue"/>
          <a:ea typeface="+mn-ea"/>
          <a:cs typeface="Helvetica Neue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200" b="1" i="1" kern="1200">
          <a:solidFill>
            <a:schemeClr val="tx1"/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200" b="1" i="1" kern="1200">
          <a:solidFill>
            <a:schemeClr val="tx1"/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663" userDrawn="1">
          <p15:clr>
            <a:srgbClr val="F26B43"/>
          </p15:clr>
        </p15:guide>
        <p15:guide id="2" pos="5591" userDrawn="1">
          <p15:clr>
            <a:srgbClr val="F26B43"/>
          </p15:clr>
        </p15:guide>
        <p15:guide id="3" pos="15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rnetingishard.com/html-and-cs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www.w3schools.com/" TargetMode="External"/><Relationship Id="rId4" Type="http://schemas.openxmlformats.org/officeDocument/2006/relationships/hyperlink" Target="http://www.codeschool.com/courses/front-end-foundations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81" b="11481"/>
          <a:stretch>
            <a:fillRect/>
          </a:stretch>
        </p:blipFill>
        <p:spPr/>
      </p:pic>
      <p:sp>
        <p:nvSpPr>
          <p:cNvPr id="36" name="Rechthoek 35"/>
          <p:cNvSpPr/>
          <p:nvPr/>
        </p:nvSpPr>
        <p:spPr>
          <a:xfrm>
            <a:off x="2766703" y="2844800"/>
            <a:ext cx="6377297" cy="2032000"/>
          </a:xfrm>
          <a:prstGeom prst="rect">
            <a:avLst/>
          </a:prstGeom>
          <a:solidFill>
            <a:srgbClr val="98865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HTML / CSS 5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r>
              <a:rPr lang="nl-NL" dirty="0" err="1"/>
              <a:t>Responsive</a:t>
            </a:r>
            <a:r>
              <a:rPr lang="nl-NL" dirty="0"/>
              <a:t> design en formulieren</a:t>
            </a:r>
          </a:p>
          <a:p>
            <a:endParaRPr lang="nl-NL" dirty="0"/>
          </a:p>
        </p:txBody>
      </p:sp>
      <p:pic>
        <p:nvPicPr>
          <p:cNvPr id="39" name="Afbeelding 38" descr="logo_han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671" y="6416822"/>
            <a:ext cx="653691" cy="16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713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F9E604-1A6C-47B6-AA67-F35324ACF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Inhoud - HTML/CSS 5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B0A695C-CC47-43AF-8555-ED32B847A7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8288" y="1052513"/>
            <a:ext cx="8620125" cy="5730124"/>
          </a:xfrm>
        </p:spPr>
        <p:txBody>
          <a:bodyPr>
            <a:no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nl-NL" dirty="0" err="1"/>
              <a:t>Responsive</a:t>
            </a:r>
            <a:r>
              <a:rPr lang="nl-NL" dirty="0"/>
              <a:t> design met </a:t>
            </a:r>
            <a:r>
              <a:rPr lang="nl-NL" dirty="0" err="1"/>
              <a:t>mediaqueries</a:t>
            </a:r>
            <a:endParaRPr lang="nl-NL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Formulieren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Formulierelementen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Input types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Input attributen</a:t>
            </a:r>
          </a:p>
          <a:p>
            <a:pPr lvl="1">
              <a:buFont typeface="Arial" panose="020B0604020202020204" pitchFamily="34" charset="0"/>
              <a:buChar char="•"/>
            </a:pPr>
            <a:endParaRPr lang="nl-NL" dirty="0"/>
          </a:p>
          <a:p>
            <a:pPr lvl="1"/>
            <a:endParaRPr lang="nl-NL" dirty="0"/>
          </a:p>
          <a:p>
            <a:pPr marL="457200" lvl="1" indent="0">
              <a:buNone/>
            </a:pPr>
            <a:r>
              <a:rPr lang="nl-NL" b="1" dirty="0">
                <a:latin typeface="+mj-lt"/>
              </a:rPr>
              <a:t>Handleiding:</a:t>
            </a:r>
            <a:r>
              <a:rPr lang="nl-NL" dirty="0">
                <a:latin typeface="+mj-lt"/>
              </a:rPr>
              <a:t> </a:t>
            </a:r>
            <a:r>
              <a:rPr lang="nl-NL" dirty="0">
                <a:hlinkClick r:id="rId3"/>
              </a:rPr>
              <a:t>internetingishard.com</a:t>
            </a:r>
            <a:endParaRPr lang="nl-NL" dirty="0"/>
          </a:p>
          <a:p>
            <a:pPr marL="457200" lvl="1" indent="0">
              <a:buNone/>
            </a:pPr>
            <a:r>
              <a:rPr lang="nl-NL" b="1" dirty="0" err="1"/>
              <a:t>Videotutorials</a:t>
            </a:r>
            <a:r>
              <a:rPr lang="nl-NL" b="1" dirty="0"/>
              <a:t>: </a:t>
            </a:r>
            <a:r>
              <a:rPr lang="nl-NL" dirty="0">
                <a:hlinkClick r:id="rId4"/>
              </a:rPr>
              <a:t>www.codeschool.com/courses/front-end-foundations</a:t>
            </a:r>
            <a:endParaRPr lang="nl-NL" dirty="0"/>
          </a:p>
          <a:p>
            <a:pPr marL="457200" lvl="1" indent="0">
              <a:buNone/>
            </a:pPr>
            <a:r>
              <a:rPr lang="nl-NL" b="1" dirty="0"/>
              <a:t>Naslag en probeersels:</a:t>
            </a:r>
            <a:r>
              <a:rPr lang="nl-NL" dirty="0"/>
              <a:t> </a:t>
            </a:r>
            <a:r>
              <a:rPr lang="nl-NL" dirty="0">
                <a:hlinkClick r:id="rId5"/>
              </a:rPr>
              <a:t>www.w3schools.com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8630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B6B57A-BF5E-41D1-AE7B-83A1FF1AA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Responsive</a:t>
            </a:r>
            <a:r>
              <a:rPr lang="nl-NL" dirty="0"/>
              <a:t> - </a:t>
            </a:r>
            <a:r>
              <a:rPr lang="nl-NL" dirty="0" err="1"/>
              <a:t>mediaqueries</a:t>
            </a:r>
            <a:r>
              <a:rPr lang="nl-NL" dirty="0"/>
              <a:t> - viewport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2AB55BE-66F3-40A6-B32E-4FC84D616C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8289" y="1052513"/>
            <a:ext cx="8607424" cy="3227939"/>
          </a:xfrm>
        </p:spPr>
        <p:txBody>
          <a:bodyPr/>
          <a:lstStyle/>
          <a:p>
            <a:r>
              <a:rPr lang="nl-NL" altLang="nl-NL" sz="1800" b="1" dirty="0">
                <a:solidFill>
                  <a:srgbClr val="FF0000"/>
                </a:solidFill>
              </a:rPr>
              <a:t>@media </a:t>
            </a:r>
            <a:r>
              <a:rPr lang="nl-NL" altLang="nl-NL" sz="1800" b="1" dirty="0" err="1">
                <a:solidFill>
                  <a:srgbClr val="FF0000"/>
                </a:solidFill>
              </a:rPr>
              <a:t>only</a:t>
            </a:r>
            <a:r>
              <a:rPr lang="nl-NL" altLang="nl-NL" sz="1800" b="1" dirty="0">
                <a:solidFill>
                  <a:srgbClr val="FF0000"/>
                </a:solidFill>
              </a:rPr>
              <a:t> screen </a:t>
            </a:r>
            <a:r>
              <a:rPr lang="nl-NL" altLang="nl-NL" sz="1800" b="1" dirty="0" err="1">
                <a:solidFill>
                  <a:srgbClr val="FF0000"/>
                </a:solidFill>
              </a:rPr>
              <a:t>and</a:t>
            </a:r>
            <a:r>
              <a:rPr lang="nl-NL" altLang="nl-NL" sz="1800" b="1" dirty="0">
                <a:solidFill>
                  <a:srgbClr val="FF0000"/>
                </a:solidFill>
              </a:rPr>
              <a:t> (max-</a:t>
            </a:r>
            <a:r>
              <a:rPr lang="nl-NL" altLang="nl-NL" sz="1800" b="1" dirty="0" err="1">
                <a:solidFill>
                  <a:srgbClr val="FF0000"/>
                </a:solidFill>
              </a:rPr>
              <a:t>width</a:t>
            </a:r>
            <a:r>
              <a:rPr lang="nl-NL" altLang="nl-NL" sz="1800" b="1" dirty="0">
                <a:solidFill>
                  <a:srgbClr val="FF0000"/>
                </a:solidFill>
              </a:rPr>
              <a:t>: 400px) </a:t>
            </a:r>
            <a:r>
              <a:rPr lang="nl-NL" altLang="nl-NL" sz="1800" dirty="0"/>
              <a:t>{ 	/* mobiles */</a:t>
            </a:r>
            <a:br>
              <a:rPr lang="nl-NL" altLang="nl-NL" sz="1800" dirty="0"/>
            </a:br>
            <a:r>
              <a:rPr lang="nl-NL" altLang="nl-NL" sz="1800" dirty="0"/>
              <a:t>    body { background-</a:t>
            </a:r>
            <a:r>
              <a:rPr lang="nl-NL" altLang="nl-NL" sz="1800" dirty="0" err="1"/>
              <a:t>color</a:t>
            </a:r>
            <a:r>
              <a:rPr lang="nl-NL" altLang="nl-NL" sz="1800" dirty="0"/>
              <a:t>: red; }</a:t>
            </a:r>
            <a:br>
              <a:rPr lang="nl-NL" altLang="nl-NL" sz="1800" dirty="0"/>
            </a:br>
            <a:r>
              <a:rPr lang="nl-NL" altLang="nl-NL" sz="1800" dirty="0"/>
              <a:t>}</a:t>
            </a:r>
            <a:br>
              <a:rPr lang="nl-NL" altLang="nl-NL" sz="1800" dirty="0"/>
            </a:br>
            <a:r>
              <a:rPr lang="nl-NL" altLang="nl-NL" sz="1800" b="1" dirty="0">
                <a:solidFill>
                  <a:srgbClr val="FF0000"/>
                </a:solidFill>
              </a:rPr>
              <a:t>@media </a:t>
            </a:r>
            <a:r>
              <a:rPr lang="nl-NL" altLang="nl-NL" sz="1800" b="1" dirty="0" err="1">
                <a:solidFill>
                  <a:srgbClr val="FF0000"/>
                </a:solidFill>
              </a:rPr>
              <a:t>only</a:t>
            </a:r>
            <a:r>
              <a:rPr lang="nl-NL" altLang="nl-NL" sz="1800" b="1" dirty="0">
                <a:solidFill>
                  <a:srgbClr val="FF0000"/>
                </a:solidFill>
              </a:rPr>
              <a:t> screen </a:t>
            </a:r>
            <a:r>
              <a:rPr lang="nl-NL" altLang="nl-NL" sz="1800" b="1" dirty="0" err="1">
                <a:solidFill>
                  <a:srgbClr val="FF0000"/>
                </a:solidFill>
              </a:rPr>
              <a:t>and</a:t>
            </a:r>
            <a:r>
              <a:rPr lang="nl-NL" altLang="nl-NL" sz="1800" b="1" dirty="0">
                <a:solidFill>
                  <a:srgbClr val="FF0000"/>
                </a:solidFill>
              </a:rPr>
              <a:t> (min-</a:t>
            </a:r>
            <a:r>
              <a:rPr lang="nl-NL" altLang="nl-NL" sz="1800" b="1" dirty="0" err="1">
                <a:solidFill>
                  <a:srgbClr val="FF0000"/>
                </a:solidFill>
              </a:rPr>
              <a:t>width</a:t>
            </a:r>
            <a:r>
              <a:rPr lang="nl-NL" altLang="nl-NL" sz="1800" b="1" dirty="0">
                <a:solidFill>
                  <a:srgbClr val="FF0000"/>
                </a:solidFill>
              </a:rPr>
              <a:t>: 401px) </a:t>
            </a:r>
            <a:r>
              <a:rPr lang="nl-NL" altLang="nl-NL" sz="1800" b="1" dirty="0" err="1">
                <a:solidFill>
                  <a:srgbClr val="FF0000"/>
                </a:solidFill>
              </a:rPr>
              <a:t>and</a:t>
            </a:r>
            <a:r>
              <a:rPr lang="nl-NL" altLang="nl-NL" sz="1800" b="1" dirty="0">
                <a:solidFill>
                  <a:srgbClr val="FF0000"/>
                </a:solidFill>
              </a:rPr>
              <a:t> (max-</a:t>
            </a:r>
            <a:r>
              <a:rPr lang="nl-NL" altLang="nl-NL" sz="1800" b="1" dirty="0" err="1">
                <a:solidFill>
                  <a:srgbClr val="FF0000"/>
                </a:solidFill>
              </a:rPr>
              <a:t>width</a:t>
            </a:r>
            <a:r>
              <a:rPr lang="nl-NL" altLang="nl-NL" sz="1800" b="1" dirty="0">
                <a:solidFill>
                  <a:srgbClr val="FF0000"/>
                </a:solidFill>
              </a:rPr>
              <a:t>: 960px)</a:t>
            </a:r>
            <a:r>
              <a:rPr lang="nl-NL" altLang="nl-NL" sz="1800" dirty="0"/>
              <a:t> {</a:t>
            </a:r>
            <a:br>
              <a:rPr lang="nl-NL" altLang="nl-NL" sz="1800" dirty="0"/>
            </a:br>
            <a:r>
              <a:rPr lang="nl-NL" altLang="nl-NL" sz="1800" dirty="0"/>
              <a:t>    body { background-</a:t>
            </a:r>
            <a:r>
              <a:rPr lang="nl-NL" altLang="nl-NL" sz="1800" dirty="0" err="1"/>
              <a:t>color</a:t>
            </a:r>
            <a:r>
              <a:rPr lang="nl-NL" altLang="nl-NL" sz="1800" dirty="0"/>
              <a:t>: </a:t>
            </a:r>
            <a:r>
              <a:rPr lang="nl-NL" altLang="nl-NL" sz="1800" dirty="0" err="1"/>
              <a:t>yellow</a:t>
            </a:r>
            <a:r>
              <a:rPr lang="nl-NL" altLang="nl-NL" sz="1800" dirty="0"/>
              <a:t>; }		 	/* tablets */</a:t>
            </a:r>
            <a:br>
              <a:rPr lang="nl-NL" altLang="nl-NL" sz="1800" dirty="0"/>
            </a:br>
            <a:r>
              <a:rPr lang="nl-NL" altLang="nl-NL" sz="1800" dirty="0"/>
              <a:t>}</a:t>
            </a:r>
            <a:br>
              <a:rPr lang="nl-NL" altLang="nl-NL" sz="1800" dirty="0"/>
            </a:br>
            <a:r>
              <a:rPr lang="nl-NL" altLang="nl-NL" sz="1800" b="1" dirty="0">
                <a:solidFill>
                  <a:srgbClr val="FF0000"/>
                </a:solidFill>
              </a:rPr>
              <a:t>@media </a:t>
            </a:r>
            <a:r>
              <a:rPr lang="nl-NL" altLang="nl-NL" sz="1800" b="1" dirty="0" err="1">
                <a:solidFill>
                  <a:srgbClr val="FF0000"/>
                </a:solidFill>
              </a:rPr>
              <a:t>only</a:t>
            </a:r>
            <a:r>
              <a:rPr lang="nl-NL" altLang="nl-NL" sz="1800" b="1" dirty="0">
                <a:solidFill>
                  <a:srgbClr val="FF0000"/>
                </a:solidFill>
              </a:rPr>
              <a:t> screen </a:t>
            </a:r>
            <a:r>
              <a:rPr lang="nl-NL" altLang="nl-NL" sz="1800" b="1" dirty="0" err="1">
                <a:solidFill>
                  <a:srgbClr val="FF0000"/>
                </a:solidFill>
              </a:rPr>
              <a:t>and</a:t>
            </a:r>
            <a:r>
              <a:rPr lang="nl-NL" altLang="nl-NL" sz="1800" b="1" dirty="0">
                <a:solidFill>
                  <a:srgbClr val="FF0000"/>
                </a:solidFill>
              </a:rPr>
              <a:t> (min-</a:t>
            </a:r>
            <a:r>
              <a:rPr lang="nl-NL" altLang="nl-NL" sz="1800" b="1" dirty="0" err="1">
                <a:solidFill>
                  <a:srgbClr val="FF0000"/>
                </a:solidFill>
              </a:rPr>
              <a:t>width</a:t>
            </a:r>
            <a:r>
              <a:rPr lang="nl-NL" altLang="nl-NL" sz="1800" b="1" dirty="0">
                <a:solidFill>
                  <a:srgbClr val="FF0000"/>
                </a:solidFill>
              </a:rPr>
              <a:t>: 961px) </a:t>
            </a:r>
            <a:r>
              <a:rPr lang="nl-NL" altLang="nl-NL" sz="1800" dirty="0"/>
              <a:t>{		/* </a:t>
            </a:r>
            <a:r>
              <a:rPr lang="nl-NL" altLang="nl-NL" sz="1800" dirty="0" err="1"/>
              <a:t>desktops</a:t>
            </a:r>
            <a:r>
              <a:rPr lang="nl-NL" altLang="nl-NL" sz="1800" dirty="0"/>
              <a:t> */</a:t>
            </a:r>
            <a:br>
              <a:rPr lang="nl-NL" altLang="nl-NL" sz="1800" dirty="0"/>
            </a:br>
            <a:r>
              <a:rPr lang="nl-NL" altLang="nl-NL" sz="1800" dirty="0"/>
              <a:t>    body { background-</a:t>
            </a:r>
            <a:r>
              <a:rPr lang="nl-NL" altLang="nl-NL" sz="1800" dirty="0" err="1"/>
              <a:t>color</a:t>
            </a:r>
            <a:r>
              <a:rPr lang="nl-NL" altLang="nl-NL" sz="1800" dirty="0"/>
              <a:t>: blue; }</a:t>
            </a:r>
            <a:br>
              <a:rPr lang="nl-NL" altLang="nl-NL" sz="1800" dirty="0"/>
            </a:br>
            <a:r>
              <a:rPr lang="nl-NL" altLang="nl-NL" sz="1800" dirty="0"/>
              <a:t>}</a:t>
            </a:r>
          </a:p>
          <a:p>
            <a:endParaRPr lang="nl-NL" sz="1800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523F6E4-89CF-458B-9DAA-6ACDA0072C2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6400802"/>
            <a:ext cx="9144000" cy="460800"/>
          </a:xfrm>
        </p:spPr>
        <p:txBody>
          <a:bodyPr/>
          <a:lstStyle/>
          <a:p>
            <a:r>
              <a:rPr lang="nl-NL" dirty="0"/>
              <a:t>Mediaquery - viewport - breakpoint</a:t>
            </a:r>
          </a:p>
        </p:txBody>
      </p:sp>
      <p:pic>
        <p:nvPicPr>
          <p:cNvPr id="14" name="Tijdelijke aanduiding voor afbeelding 13">
            <a:extLst>
              <a:ext uri="{FF2B5EF4-FFF2-40B4-BE49-F238E27FC236}">
                <a16:creationId xmlns:a16="http://schemas.microsoft.com/office/drawing/2014/main" id="{852FECE8-A570-4B9D-842F-5DD59C5DF11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tretch>
            <a:fillRect/>
          </a:stretch>
        </p:blipFill>
        <p:spPr>
          <a:xfrm>
            <a:off x="3452839" y="4112494"/>
            <a:ext cx="5552479" cy="2206489"/>
          </a:xfr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563D53-AEF4-41A8-8747-4FDF57DE9589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268289" y="4339085"/>
            <a:ext cx="3054946" cy="1753308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&lt;meta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name=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'viewport' 	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content=</a:t>
            </a:r>
            <a:b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=device-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, </a:t>
            </a:r>
            <a:b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initial-scale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=1.0, maximum-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scale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=1.0' 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/&gt;</a:t>
            </a:r>
            <a:endParaRPr kumimoji="0" lang="nl-NL" altLang="nl-N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5439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BECFD1-CB8C-40D0-BF28-189EC927A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Formulier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66A652C-7F41-4F5D-B842-C2749C5025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/>
              <a:t>Method - action - tekstveld - keuzelijst - </a:t>
            </a:r>
            <a:r>
              <a:rPr lang="nl-NL" dirty="0" err="1"/>
              <a:t>textarea</a:t>
            </a:r>
            <a:r>
              <a:rPr lang="nl-NL" dirty="0"/>
              <a:t> - verzendknop - optie - waarde</a:t>
            </a:r>
          </a:p>
          <a:p>
            <a:pPr lvl="1"/>
            <a:r>
              <a:rPr lang="nl-NL" dirty="0"/>
              <a:t> form label input select </a:t>
            </a:r>
            <a:r>
              <a:rPr lang="nl-NL" dirty="0" err="1"/>
              <a:t>textarea</a:t>
            </a:r>
            <a:r>
              <a:rPr lang="nl-NL" dirty="0"/>
              <a:t> </a:t>
            </a:r>
            <a:r>
              <a:rPr lang="nl-NL" sz="1600" dirty="0" err="1">
                <a:solidFill>
                  <a:schemeClr val="tx2"/>
                </a:solidFill>
              </a:rPr>
              <a:t>for</a:t>
            </a:r>
            <a:r>
              <a:rPr lang="nl-NL" sz="1600" dirty="0">
                <a:solidFill>
                  <a:schemeClr val="tx2"/>
                </a:solidFill>
              </a:rPr>
              <a:t>="" type="" name="" </a:t>
            </a:r>
            <a:r>
              <a:rPr lang="nl-NL" sz="1600" dirty="0" err="1">
                <a:solidFill>
                  <a:schemeClr val="tx2"/>
                </a:solidFill>
              </a:rPr>
              <a:t>id</a:t>
            </a:r>
            <a:r>
              <a:rPr lang="nl-NL" sz="1600" dirty="0">
                <a:solidFill>
                  <a:schemeClr val="tx2"/>
                </a:solidFill>
              </a:rPr>
              <a:t>=""</a:t>
            </a:r>
            <a:endParaRPr lang="nl-NL" sz="1400" dirty="0">
              <a:solidFill>
                <a:schemeClr val="tx2"/>
              </a:solidFill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095CCBF4-749B-43FA-B5D6-F842F42E4750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250825" y="1872286"/>
            <a:ext cx="7909538" cy="424731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nl-NL" altLang="nl-NL" sz="1800" dirty="0"/>
              <a:t>&lt;</a:t>
            </a:r>
            <a:r>
              <a:rPr lang="nl-NL" altLang="nl-NL" sz="1800" b="1" dirty="0">
                <a:solidFill>
                  <a:srgbClr val="FF0000"/>
                </a:solidFill>
              </a:rPr>
              <a:t>form</a:t>
            </a:r>
            <a:r>
              <a:rPr lang="nl-NL" altLang="nl-NL" sz="1800" dirty="0"/>
              <a:t> </a:t>
            </a:r>
            <a:r>
              <a:rPr lang="nl-NL" altLang="nl-NL" sz="1800" b="1" dirty="0" err="1">
                <a:solidFill>
                  <a:srgbClr val="FF0000"/>
                </a:solidFill>
              </a:rPr>
              <a:t>method</a:t>
            </a:r>
            <a:r>
              <a:rPr lang="nl-NL" altLang="nl-NL" sz="1800" b="1" dirty="0">
                <a:solidFill>
                  <a:srgbClr val="FF0000"/>
                </a:solidFill>
              </a:rPr>
              <a:t>="get"</a:t>
            </a:r>
            <a:r>
              <a:rPr lang="nl-NL" altLang="nl-NL" sz="1800" dirty="0"/>
              <a:t> </a:t>
            </a:r>
            <a:r>
              <a:rPr lang="nl-NL" altLang="nl-NL" sz="1800" b="1" dirty="0">
                <a:solidFill>
                  <a:srgbClr val="FF0000"/>
                </a:solidFill>
              </a:rPr>
              <a:t>action=""</a:t>
            </a:r>
            <a:r>
              <a:rPr lang="nl-NL" altLang="nl-NL" sz="1800" dirty="0"/>
              <a:t>&gt;</a:t>
            </a:r>
            <a:br>
              <a:rPr lang="nl-NL" altLang="nl-NL" sz="1800" dirty="0"/>
            </a:br>
            <a:r>
              <a:rPr lang="nl-NL" altLang="nl-NL" sz="1800" dirty="0"/>
              <a:t>    &lt;</a:t>
            </a:r>
            <a:r>
              <a:rPr lang="nl-NL" altLang="nl-NL" sz="1800" b="1" dirty="0">
                <a:solidFill>
                  <a:srgbClr val="FF0000"/>
                </a:solidFill>
              </a:rPr>
              <a:t>label </a:t>
            </a:r>
            <a:r>
              <a:rPr lang="nl-NL" altLang="nl-NL" sz="1800" b="1" dirty="0" err="1">
                <a:solidFill>
                  <a:srgbClr val="FF0000"/>
                </a:solidFill>
              </a:rPr>
              <a:t>for</a:t>
            </a:r>
            <a:r>
              <a:rPr lang="nl-NL" altLang="nl-NL" sz="1800" b="1" dirty="0">
                <a:solidFill>
                  <a:srgbClr val="FF0000"/>
                </a:solidFill>
              </a:rPr>
              <a:t>="naam"</a:t>
            </a:r>
            <a:r>
              <a:rPr lang="nl-NL" altLang="nl-NL" sz="1800" dirty="0"/>
              <a:t>&gt;Naam: &lt;/label&gt;</a:t>
            </a:r>
            <a:br>
              <a:rPr lang="nl-NL" altLang="nl-NL" sz="1800" dirty="0"/>
            </a:br>
            <a:r>
              <a:rPr lang="nl-NL" altLang="nl-NL" sz="1800" dirty="0"/>
              <a:t>    &lt;</a:t>
            </a:r>
            <a:r>
              <a:rPr lang="nl-NL" altLang="nl-NL" sz="1800" b="1" dirty="0">
                <a:solidFill>
                  <a:srgbClr val="FF0000"/>
                </a:solidFill>
              </a:rPr>
              <a:t>input type="</a:t>
            </a:r>
            <a:r>
              <a:rPr lang="nl-NL" altLang="nl-NL" sz="1800" b="1" dirty="0" err="1">
                <a:solidFill>
                  <a:srgbClr val="FF0000"/>
                </a:solidFill>
              </a:rPr>
              <a:t>text</a:t>
            </a:r>
            <a:r>
              <a:rPr lang="nl-NL" altLang="nl-NL" sz="1800" b="1" dirty="0">
                <a:solidFill>
                  <a:srgbClr val="FF0000"/>
                </a:solidFill>
              </a:rPr>
              <a:t>"</a:t>
            </a:r>
            <a:r>
              <a:rPr lang="nl-NL" altLang="nl-NL" sz="1800" dirty="0"/>
              <a:t> name="naam" </a:t>
            </a:r>
            <a:r>
              <a:rPr lang="nl-NL" altLang="nl-NL" sz="1800" dirty="0" err="1"/>
              <a:t>id</a:t>
            </a:r>
            <a:r>
              <a:rPr lang="nl-NL" altLang="nl-NL" sz="1800" dirty="0"/>
              <a:t>="naam"&gt;&lt;</a:t>
            </a:r>
            <a:r>
              <a:rPr lang="nl-NL" altLang="nl-NL" sz="1800" dirty="0" err="1"/>
              <a:t>br</a:t>
            </a:r>
            <a:r>
              <a:rPr lang="nl-NL" altLang="nl-NL" sz="1800" dirty="0"/>
              <a:t>&gt;</a:t>
            </a:r>
            <a:br>
              <a:rPr lang="nl-NL" altLang="nl-NL" sz="1800" dirty="0"/>
            </a:br>
            <a:r>
              <a:rPr lang="nl-NL" altLang="nl-NL" sz="1800" dirty="0"/>
              <a:t>    &lt;label </a:t>
            </a:r>
            <a:r>
              <a:rPr lang="nl-NL" altLang="nl-NL" sz="1800" dirty="0" err="1"/>
              <a:t>for</a:t>
            </a:r>
            <a:r>
              <a:rPr lang="nl-NL" altLang="nl-NL" sz="1800" dirty="0"/>
              <a:t>="naam"&gt;Vak: &lt;/label&gt;</a:t>
            </a:r>
            <a:br>
              <a:rPr lang="nl-NL" altLang="nl-NL" sz="1800" dirty="0"/>
            </a:br>
            <a:r>
              <a:rPr lang="nl-NL" altLang="nl-NL" sz="1800" dirty="0"/>
              <a:t>    &lt;</a:t>
            </a:r>
            <a:r>
              <a:rPr lang="nl-NL" altLang="nl-NL" sz="1800" b="1" dirty="0">
                <a:solidFill>
                  <a:srgbClr val="FF0000"/>
                </a:solidFill>
              </a:rPr>
              <a:t>select</a:t>
            </a:r>
            <a:r>
              <a:rPr lang="nl-NL" altLang="nl-NL" sz="1800" dirty="0"/>
              <a:t> name="vak" </a:t>
            </a:r>
            <a:r>
              <a:rPr lang="nl-NL" altLang="nl-NL" sz="1800" dirty="0" err="1"/>
              <a:t>id</a:t>
            </a:r>
            <a:r>
              <a:rPr lang="nl-NL" altLang="nl-NL" sz="1800" dirty="0"/>
              <a:t>="vak"&gt;</a:t>
            </a:r>
            <a:br>
              <a:rPr lang="nl-NL" altLang="nl-NL" sz="1800" dirty="0"/>
            </a:br>
            <a:r>
              <a:rPr lang="nl-NL" altLang="nl-NL" sz="1800" dirty="0"/>
              <a:t>        &lt;option </a:t>
            </a:r>
            <a:r>
              <a:rPr lang="nl-NL" altLang="nl-NL" sz="1800" dirty="0" err="1"/>
              <a:t>value</a:t>
            </a:r>
            <a:r>
              <a:rPr lang="nl-NL" altLang="nl-NL" sz="1800" dirty="0"/>
              <a:t>=""&gt;...&lt;/option&gt;</a:t>
            </a:r>
            <a:br>
              <a:rPr lang="nl-NL" altLang="nl-NL" sz="1800" dirty="0"/>
            </a:br>
            <a:r>
              <a:rPr lang="nl-NL" altLang="nl-NL" sz="1800" dirty="0"/>
              <a:t>        &lt;</a:t>
            </a:r>
            <a:r>
              <a:rPr lang="nl-NL" altLang="nl-NL" sz="1800" b="1" dirty="0">
                <a:solidFill>
                  <a:srgbClr val="FF0000"/>
                </a:solidFill>
              </a:rPr>
              <a:t>option </a:t>
            </a:r>
            <a:r>
              <a:rPr lang="nl-NL" altLang="nl-NL" sz="1800" b="1" dirty="0" err="1">
                <a:solidFill>
                  <a:srgbClr val="FF0000"/>
                </a:solidFill>
              </a:rPr>
              <a:t>value</a:t>
            </a:r>
            <a:r>
              <a:rPr lang="nl-NL" altLang="nl-NL" sz="1800" b="1" dirty="0">
                <a:solidFill>
                  <a:srgbClr val="FF0000"/>
                </a:solidFill>
              </a:rPr>
              <a:t>="</a:t>
            </a:r>
            <a:r>
              <a:rPr lang="nl-NL" altLang="nl-NL" sz="1800" b="1" dirty="0" err="1">
                <a:solidFill>
                  <a:srgbClr val="FF0000"/>
                </a:solidFill>
              </a:rPr>
              <a:t>saq</a:t>
            </a:r>
            <a:r>
              <a:rPr lang="nl-NL" altLang="nl-NL" sz="1800" b="1" dirty="0">
                <a:solidFill>
                  <a:srgbClr val="FF0000"/>
                </a:solidFill>
              </a:rPr>
              <a:t>"</a:t>
            </a:r>
            <a:r>
              <a:rPr lang="nl-NL" altLang="nl-NL" sz="1800" dirty="0"/>
              <a:t>&gt;SAQ&lt;/option&gt;</a:t>
            </a:r>
            <a:br>
              <a:rPr lang="nl-NL" altLang="nl-NL" sz="1800" dirty="0"/>
            </a:br>
            <a:r>
              <a:rPr lang="nl-NL" altLang="nl-NL" sz="1800" dirty="0"/>
              <a:t>        &lt;option </a:t>
            </a:r>
            <a:r>
              <a:rPr lang="nl-NL" altLang="nl-NL" sz="1800" dirty="0" err="1"/>
              <a:t>value</a:t>
            </a:r>
            <a:r>
              <a:rPr lang="nl-NL" altLang="nl-NL" sz="1800" dirty="0"/>
              <a:t>="</a:t>
            </a:r>
            <a:r>
              <a:rPr lang="nl-NL" altLang="nl-NL" sz="1800" dirty="0" err="1"/>
              <a:t>spd</a:t>
            </a:r>
            <a:r>
              <a:rPr lang="nl-NL" altLang="nl-NL" sz="1800" dirty="0"/>
              <a:t>"&gt;SPD&lt;/option&gt;</a:t>
            </a:r>
            <a:br>
              <a:rPr lang="nl-NL" altLang="nl-NL" sz="1800" dirty="0"/>
            </a:br>
            <a:r>
              <a:rPr lang="nl-NL" altLang="nl-NL" sz="1800" dirty="0"/>
              <a:t>        &lt;option </a:t>
            </a:r>
            <a:r>
              <a:rPr lang="nl-NL" altLang="nl-NL" sz="1800" dirty="0" err="1"/>
              <a:t>value</a:t>
            </a:r>
            <a:r>
              <a:rPr lang="nl-NL" altLang="nl-NL" sz="1800" dirty="0"/>
              <a:t>="</a:t>
            </a:r>
            <a:r>
              <a:rPr lang="nl-NL" altLang="nl-NL" sz="1800" dirty="0" err="1"/>
              <a:t>db</a:t>
            </a:r>
            <a:r>
              <a:rPr lang="nl-NL" altLang="nl-NL" sz="1800" dirty="0"/>
              <a:t>"&gt;Database&lt;/option&gt;</a:t>
            </a:r>
            <a:br>
              <a:rPr lang="nl-NL" altLang="nl-NL" sz="1800" dirty="0"/>
            </a:br>
            <a:r>
              <a:rPr lang="nl-NL" altLang="nl-NL" sz="1800" dirty="0"/>
              <a:t>        &lt;option </a:t>
            </a:r>
            <a:r>
              <a:rPr lang="nl-NL" altLang="nl-NL" sz="1800" dirty="0" err="1"/>
              <a:t>value</a:t>
            </a:r>
            <a:r>
              <a:rPr lang="nl-NL" altLang="nl-NL" sz="1800" dirty="0"/>
              <a:t>="</a:t>
            </a:r>
            <a:r>
              <a:rPr lang="nl-NL" altLang="nl-NL" sz="1800" dirty="0" err="1"/>
              <a:t>wt</a:t>
            </a:r>
            <a:r>
              <a:rPr lang="nl-NL" altLang="nl-NL" sz="1800" dirty="0"/>
              <a:t>"&gt;</a:t>
            </a:r>
            <a:r>
              <a:rPr lang="nl-NL" altLang="nl-NL" sz="1800" dirty="0" err="1"/>
              <a:t>WebTech</a:t>
            </a:r>
            <a:r>
              <a:rPr lang="nl-NL" altLang="nl-NL" sz="1800" dirty="0"/>
              <a:t>&lt;/option&gt;</a:t>
            </a:r>
            <a:br>
              <a:rPr lang="nl-NL" altLang="nl-NL" sz="1800" dirty="0"/>
            </a:br>
            <a:r>
              <a:rPr lang="nl-NL" altLang="nl-NL" sz="1800" dirty="0"/>
              <a:t>    &lt;/select&gt;&lt;</a:t>
            </a:r>
            <a:r>
              <a:rPr lang="nl-NL" altLang="nl-NL" sz="1800" dirty="0" err="1"/>
              <a:t>br</a:t>
            </a:r>
            <a:r>
              <a:rPr lang="nl-NL" altLang="nl-NL" sz="1800" dirty="0"/>
              <a:t>&gt;</a:t>
            </a:r>
            <a:br>
              <a:rPr lang="nl-NL" altLang="nl-NL" sz="1800" dirty="0"/>
            </a:br>
            <a:r>
              <a:rPr lang="nl-NL" altLang="nl-NL" sz="1800" dirty="0"/>
              <a:t>    &lt;label </a:t>
            </a:r>
            <a:r>
              <a:rPr lang="nl-NL" altLang="nl-NL" sz="1800" dirty="0" err="1"/>
              <a:t>for</a:t>
            </a:r>
            <a:r>
              <a:rPr lang="nl-NL" altLang="nl-NL" sz="1800" dirty="0"/>
              <a:t>="opmerking"&gt;Opmerkingen: &lt;/label&gt;</a:t>
            </a:r>
            <a:br>
              <a:rPr lang="nl-NL" altLang="nl-NL" sz="1800" dirty="0"/>
            </a:br>
            <a:r>
              <a:rPr lang="nl-NL" altLang="nl-NL" sz="1800" dirty="0"/>
              <a:t>    &lt;</a:t>
            </a:r>
            <a:r>
              <a:rPr lang="nl-NL" altLang="nl-NL" sz="1800" b="1" dirty="0" err="1">
                <a:solidFill>
                  <a:srgbClr val="FF0000"/>
                </a:solidFill>
              </a:rPr>
              <a:t>textarea</a:t>
            </a:r>
            <a:r>
              <a:rPr lang="nl-NL" altLang="nl-NL" sz="1800" dirty="0"/>
              <a:t> name="opmerking" </a:t>
            </a:r>
            <a:r>
              <a:rPr lang="nl-NL" altLang="nl-NL" sz="1800" dirty="0" err="1"/>
              <a:t>id</a:t>
            </a:r>
            <a:r>
              <a:rPr lang="nl-NL" altLang="nl-NL" sz="1800" dirty="0"/>
              <a:t>="opmerking"&gt;&lt;/</a:t>
            </a:r>
            <a:r>
              <a:rPr lang="nl-NL" altLang="nl-NL" sz="1800" dirty="0" err="1"/>
              <a:t>textarea</a:t>
            </a:r>
            <a:r>
              <a:rPr lang="nl-NL" altLang="nl-NL" sz="1800" dirty="0"/>
              <a:t>&gt;&lt;</a:t>
            </a:r>
            <a:r>
              <a:rPr lang="nl-NL" altLang="nl-NL" sz="1800" dirty="0" err="1"/>
              <a:t>br</a:t>
            </a:r>
            <a:r>
              <a:rPr lang="nl-NL" altLang="nl-NL" sz="1800" dirty="0"/>
              <a:t>&gt;</a:t>
            </a:r>
            <a:br>
              <a:rPr lang="nl-NL" altLang="nl-NL" sz="1800" dirty="0"/>
            </a:br>
            <a:r>
              <a:rPr lang="nl-NL" altLang="nl-NL" sz="1800" dirty="0"/>
              <a:t>    &lt;</a:t>
            </a:r>
            <a:r>
              <a:rPr lang="nl-NL" altLang="nl-NL" sz="1800" b="1" dirty="0">
                <a:solidFill>
                  <a:srgbClr val="FF0000"/>
                </a:solidFill>
              </a:rPr>
              <a:t>input type="</a:t>
            </a:r>
            <a:r>
              <a:rPr lang="nl-NL" altLang="nl-NL" sz="1800" b="1" dirty="0" err="1">
                <a:solidFill>
                  <a:srgbClr val="FF0000"/>
                </a:solidFill>
              </a:rPr>
              <a:t>submit</a:t>
            </a:r>
            <a:r>
              <a:rPr lang="nl-NL" altLang="nl-NL" sz="1800" b="1" dirty="0">
                <a:solidFill>
                  <a:srgbClr val="FF0000"/>
                </a:solidFill>
              </a:rPr>
              <a:t>"</a:t>
            </a:r>
            <a:r>
              <a:rPr lang="nl-NL" altLang="nl-NL" sz="1800" dirty="0"/>
              <a:t> name="verzenden" </a:t>
            </a:r>
            <a:r>
              <a:rPr lang="nl-NL" altLang="nl-NL" sz="1800" dirty="0" err="1"/>
              <a:t>value</a:t>
            </a:r>
            <a:r>
              <a:rPr lang="nl-NL" altLang="nl-NL" sz="1800" dirty="0"/>
              <a:t>="Verzenden"&gt;</a:t>
            </a:r>
            <a:br>
              <a:rPr lang="nl-NL" altLang="nl-NL" sz="1800" dirty="0"/>
            </a:br>
            <a:r>
              <a:rPr lang="nl-NL" altLang="nl-NL" sz="1800" dirty="0"/>
              <a:t>&lt;/form&gt;</a:t>
            </a:r>
          </a:p>
        </p:txBody>
      </p:sp>
      <p:pic>
        <p:nvPicPr>
          <p:cNvPr id="7" name="Tijdelijke aanduiding voor afbeelding 6">
            <a:extLst>
              <a:ext uri="{FF2B5EF4-FFF2-40B4-BE49-F238E27FC236}">
                <a16:creationId xmlns:a16="http://schemas.microsoft.com/office/drawing/2014/main" id="{CDAA79BC-5173-44BB-BDA5-3C2C58B17F1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tretch>
            <a:fillRect/>
          </a:stretch>
        </p:blipFill>
        <p:spPr>
          <a:xfrm>
            <a:off x="5513353" y="1052512"/>
            <a:ext cx="3362360" cy="1292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979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326586-B530-4F0A-AED9-0B509D80D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Formulier met simpele opmaak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73D30863-7917-45AD-9C64-26A41022B7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/>
              <a:t>reset  -  attribuut </a:t>
            </a:r>
            <a:r>
              <a:rPr lang="nl-NL" dirty="0" err="1"/>
              <a:t>selector</a:t>
            </a:r>
            <a:r>
              <a:rPr lang="nl-NL" dirty="0"/>
              <a:t> </a:t>
            </a:r>
          </a:p>
          <a:p>
            <a:pPr lvl="1"/>
            <a:r>
              <a:rPr lang="nl-NL" sz="1800" dirty="0"/>
              <a:t>line-</a:t>
            </a:r>
            <a:r>
              <a:rPr lang="nl-NL" sz="1800" dirty="0" err="1"/>
              <a:t>height</a:t>
            </a:r>
            <a:r>
              <a:rPr lang="nl-NL" sz="1800" dirty="0"/>
              <a:t>:   </a:t>
            </a:r>
            <a:r>
              <a:rPr lang="nl-NL" sz="1800" dirty="0" err="1"/>
              <a:t>vertical-align</a:t>
            </a:r>
            <a:r>
              <a:rPr lang="nl-NL" sz="1800" dirty="0"/>
              <a:t>:   </a:t>
            </a:r>
            <a:r>
              <a:rPr lang="nl-NL" sz="1800" dirty="0" err="1"/>
              <a:t>inline</a:t>
            </a:r>
            <a:r>
              <a:rPr lang="nl-NL" sz="1800" dirty="0"/>
              <a:t>-block   input[type=</a:t>
            </a:r>
            <a:r>
              <a:rPr lang="nl-NL" sz="1800" dirty="0" err="1"/>
              <a:t>submit</a:t>
            </a:r>
            <a:r>
              <a:rPr lang="nl-NL" sz="1800" dirty="0"/>
              <a:t>]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902D46FE-FE8E-4AB2-8D1E-D61CB6BB2B2A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250825" y="1067515"/>
            <a:ext cx="4560864" cy="477053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* {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box-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sizing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border-box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 }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form {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line-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em auto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px black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400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px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 }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label {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25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%;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inline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-block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vertical-align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 }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input, select, </a:t>
            </a: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textarea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70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%; }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textarea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70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px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 }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input[type=</a:t>
            </a: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submit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]{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25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%; }</a:t>
            </a:r>
            <a:endParaRPr kumimoji="0" lang="nl-NL" altLang="nl-NL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Tijdelijke aanduiding voor afbeelding 6">
            <a:extLst>
              <a:ext uri="{FF2B5EF4-FFF2-40B4-BE49-F238E27FC236}">
                <a16:creationId xmlns:a16="http://schemas.microsoft.com/office/drawing/2014/main" id="{240D95B6-0EEF-4330-AC3B-011F70A382DE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4572000" y="1105191"/>
            <a:ext cx="4295238" cy="23238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5606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B11C66-E975-4C22-A605-3ACB20012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Formulierelementen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4573D90-C1CB-43B1-A04F-D3582393FFE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6168211"/>
            <a:ext cx="9144000" cy="689789"/>
          </a:xfrm>
        </p:spPr>
        <p:txBody>
          <a:bodyPr/>
          <a:lstStyle/>
          <a:p>
            <a:pPr lvl="1"/>
            <a:r>
              <a:rPr lang="nl-NL" dirty="0"/>
              <a:t>input type="</a:t>
            </a:r>
            <a:r>
              <a:rPr lang="nl-NL" dirty="0" err="1"/>
              <a:t>tekst|password|radio|checkbox|submit|reset</a:t>
            </a:r>
            <a:r>
              <a:rPr lang="nl-NL" dirty="0"/>
              <a:t>"  </a:t>
            </a:r>
          </a:p>
          <a:p>
            <a:pPr lvl="1"/>
            <a:r>
              <a:rPr lang="nl-NL" dirty="0" err="1"/>
              <a:t>value</a:t>
            </a:r>
            <a:r>
              <a:rPr lang="nl-NL" dirty="0"/>
              <a:t>=""  </a:t>
            </a:r>
            <a:r>
              <a:rPr lang="nl-NL" dirty="0" err="1"/>
              <a:t>checked</a:t>
            </a:r>
            <a:r>
              <a:rPr lang="nl-NL" dirty="0"/>
              <a:t>  </a:t>
            </a:r>
            <a:r>
              <a:rPr lang="nl-NL" dirty="0" err="1"/>
              <a:t>selected</a:t>
            </a:r>
            <a:r>
              <a:rPr lang="nl-NL" dirty="0"/>
              <a:t>  multiple  </a:t>
            </a:r>
            <a:r>
              <a:rPr lang="nl-NL" dirty="0" err="1"/>
              <a:t>placeholder</a:t>
            </a:r>
            <a:r>
              <a:rPr lang="nl-NL" dirty="0"/>
              <a:t>  </a:t>
            </a:r>
            <a:r>
              <a:rPr lang="nl-NL" dirty="0" err="1"/>
              <a:t>required</a:t>
            </a:r>
            <a:r>
              <a:rPr lang="nl-NL" dirty="0"/>
              <a:t> </a:t>
            </a:r>
            <a:r>
              <a:rPr lang="nl-NL" dirty="0">
                <a:solidFill>
                  <a:schemeClr val="tx2"/>
                </a:solidFill>
              </a:rPr>
              <a:t>  </a:t>
            </a:r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FAEF676C-8E94-4FED-817E-5334C6AAD8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03B0080B-5005-44BF-97BB-FAA57DCA6AEF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250826" y="1052513"/>
            <a:ext cx="8548118" cy="511569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nl-NL" altLang="nl-NL" sz="1600" b="1" dirty="0">
                <a:solidFill>
                  <a:srgbClr val="FF0000"/>
                </a:solidFill>
              </a:rPr>
              <a:t>&lt;form </a:t>
            </a:r>
            <a:r>
              <a:rPr lang="nl-NL" altLang="nl-NL" sz="1600" b="1" dirty="0" err="1">
                <a:solidFill>
                  <a:srgbClr val="FF0000"/>
                </a:solidFill>
              </a:rPr>
              <a:t>method</a:t>
            </a:r>
            <a:r>
              <a:rPr lang="nl-NL" altLang="nl-NL" sz="1600" b="1" dirty="0">
                <a:solidFill>
                  <a:srgbClr val="FF0000"/>
                </a:solidFill>
              </a:rPr>
              <a:t>="get" action="</a:t>
            </a:r>
            <a:r>
              <a:rPr lang="nl-NL" altLang="nl-NL" sz="1600" b="1" dirty="0" err="1">
                <a:solidFill>
                  <a:srgbClr val="FF0000"/>
                </a:solidFill>
              </a:rPr>
              <a:t>bestel.php</a:t>
            </a:r>
            <a:r>
              <a:rPr lang="nl-NL" altLang="nl-NL" sz="1600" b="1" dirty="0">
                <a:solidFill>
                  <a:srgbClr val="FF0000"/>
                </a:solidFill>
              </a:rPr>
              <a:t>" class="</a:t>
            </a:r>
            <a:r>
              <a:rPr lang="nl-NL" altLang="nl-NL" sz="1600" b="1" dirty="0" err="1">
                <a:solidFill>
                  <a:srgbClr val="FF0000"/>
                </a:solidFill>
              </a:rPr>
              <a:t>subway</a:t>
            </a:r>
            <a:r>
              <a:rPr lang="nl-NL" altLang="nl-NL" sz="1600" b="1" dirty="0">
                <a:solidFill>
                  <a:srgbClr val="FF0000"/>
                </a:solidFill>
              </a:rPr>
              <a:t>"&gt;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nl-NL" altLang="nl-NL" sz="1600" dirty="0"/>
              <a:t>    &lt;h2&gt;Bestel maar&lt;/h2&gt;    	&lt;label </a:t>
            </a:r>
            <a:r>
              <a:rPr lang="nl-NL" altLang="nl-NL" sz="1600" dirty="0" err="1"/>
              <a:t>for</a:t>
            </a:r>
            <a:r>
              <a:rPr lang="nl-NL" altLang="nl-NL" sz="1600" dirty="0"/>
              <a:t>="sub"&gt;Sub &lt;/label&gt;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nl-NL" altLang="nl-NL" sz="1600" b="1" dirty="0">
                <a:solidFill>
                  <a:srgbClr val="FF0000"/>
                </a:solidFill>
              </a:rPr>
              <a:t>    &lt;select name="sub" </a:t>
            </a:r>
            <a:r>
              <a:rPr lang="nl-NL" altLang="nl-NL" sz="1600" b="1" dirty="0" err="1">
                <a:solidFill>
                  <a:srgbClr val="FF0000"/>
                </a:solidFill>
              </a:rPr>
              <a:t>id</a:t>
            </a:r>
            <a:r>
              <a:rPr lang="nl-NL" altLang="nl-NL" sz="1600" b="1" dirty="0">
                <a:solidFill>
                  <a:srgbClr val="FF0000"/>
                </a:solidFill>
              </a:rPr>
              <a:t>="sub"&gt;</a:t>
            </a:r>
            <a:br>
              <a:rPr lang="nl-NL" altLang="nl-NL" sz="1600" dirty="0"/>
            </a:br>
            <a:r>
              <a:rPr lang="nl-NL" altLang="nl-NL" sz="1600" dirty="0"/>
              <a:t>        </a:t>
            </a:r>
            <a:r>
              <a:rPr lang="nl-NL" altLang="nl-NL" sz="1600" b="1" dirty="0">
                <a:solidFill>
                  <a:srgbClr val="FF0000"/>
                </a:solidFill>
              </a:rPr>
              <a:t>&lt;option </a:t>
            </a:r>
            <a:r>
              <a:rPr lang="nl-NL" altLang="nl-NL" sz="1600" b="1" dirty="0" err="1">
                <a:solidFill>
                  <a:srgbClr val="FF0000"/>
                </a:solidFill>
              </a:rPr>
              <a:t>value</a:t>
            </a:r>
            <a:r>
              <a:rPr lang="nl-NL" altLang="nl-NL" sz="1600" b="1" dirty="0">
                <a:solidFill>
                  <a:srgbClr val="FF0000"/>
                </a:solidFill>
              </a:rPr>
              <a:t>="1"&gt;</a:t>
            </a:r>
            <a:r>
              <a:rPr lang="nl-NL" altLang="nl-NL" sz="1600" dirty="0" err="1"/>
              <a:t>Pulled</a:t>
            </a:r>
            <a:r>
              <a:rPr lang="nl-NL" altLang="nl-NL" sz="1600" dirty="0"/>
              <a:t> </a:t>
            </a:r>
            <a:r>
              <a:rPr lang="nl-NL" altLang="nl-NL" sz="1600" dirty="0" err="1"/>
              <a:t>Chicken</a:t>
            </a:r>
            <a:r>
              <a:rPr lang="nl-NL" altLang="nl-NL" sz="1600" b="1" dirty="0">
                <a:solidFill>
                  <a:srgbClr val="FF0000"/>
                </a:solidFill>
              </a:rPr>
              <a:t>&lt;/option&gt;</a:t>
            </a:r>
            <a:br>
              <a:rPr lang="nl-NL" altLang="nl-NL" sz="1600" dirty="0"/>
            </a:br>
            <a:r>
              <a:rPr lang="nl-NL" altLang="nl-NL" sz="1600" dirty="0"/>
              <a:t>        </a:t>
            </a:r>
            <a:r>
              <a:rPr lang="nl-NL" altLang="nl-NL" sz="1600" b="1" dirty="0">
                <a:solidFill>
                  <a:srgbClr val="FF0000"/>
                </a:solidFill>
              </a:rPr>
              <a:t>&lt;option </a:t>
            </a:r>
            <a:r>
              <a:rPr lang="nl-NL" altLang="nl-NL" sz="1600" b="1" dirty="0" err="1">
                <a:solidFill>
                  <a:srgbClr val="FF0000"/>
                </a:solidFill>
              </a:rPr>
              <a:t>value</a:t>
            </a:r>
            <a:r>
              <a:rPr lang="nl-NL" altLang="nl-NL" sz="1600" b="1" dirty="0">
                <a:solidFill>
                  <a:srgbClr val="FF0000"/>
                </a:solidFill>
              </a:rPr>
              <a:t>="2"&gt;</a:t>
            </a:r>
            <a:r>
              <a:rPr lang="nl-NL" altLang="nl-NL" sz="1600" dirty="0" err="1"/>
              <a:t>Spicey</a:t>
            </a:r>
            <a:r>
              <a:rPr lang="nl-NL" altLang="nl-NL" sz="1600" dirty="0"/>
              <a:t> </a:t>
            </a:r>
            <a:r>
              <a:rPr lang="nl-NL" altLang="nl-NL" sz="1600" dirty="0" err="1"/>
              <a:t>Italian</a:t>
            </a:r>
            <a:r>
              <a:rPr lang="nl-NL" altLang="nl-NL" sz="1600" dirty="0"/>
              <a:t>&lt;/option&gt;</a:t>
            </a:r>
            <a:br>
              <a:rPr lang="nl-NL" altLang="nl-NL" sz="1600" dirty="0"/>
            </a:br>
            <a:r>
              <a:rPr lang="nl-NL" altLang="nl-NL" sz="1600" dirty="0"/>
              <a:t>        </a:t>
            </a:r>
            <a:r>
              <a:rPr lang="nl-NL" altLang="nl-NL" sz="1600" b="1" dirty="0">
                <a:solidFill>
                  <a:srgbClr val="FF0000"/>
                </a:solidFill>
              </a:rPr>
              <a:t>&lt;option </a:t>
            </a:r>
            <a:r>
              <a:rPr lang="nl-NL" altLang="nl-NL" sz="1600" b="1" dirty="0" err="1">
                <a:solidFill>
                  <a:srgbClr val="FF0000"/>
                </a:solidFill>
              </a:rPr>
              <a:t>value</a:t>
            </a:r>
            <a:r>
              <a:rPr lang="nl-NL" altLang="nl-NL" sz="1600" b="1" dirty="0">
                <a:solidFill>
                  <a:srgbClr val="FF0000"/>
                </a:solidFill>
              </a:rPr>
              <a:t>="3"&gt;</a:t>
            </a:r>
            <a:r>
              <a:rPr lang="nl-NL" altLang="nl-NL" sz="1600" dirty="0"/>
              <a:t>Subway </a:t>
            </a:r>
            <a:r>
              <a:rPr lang="nl-NL" altLang="nl-NL" sz="1600" dirty="0" err="1"/>
              <a:t>Melt</a:t>
            </a:r>
            <a:r>
              <a:rPr lang="nl-NL" altLang="nl-NL" sz="1600" dirty="0"/>
              <a:t>&lt;/option&gt;</a:t>
            </a:r>
            <a:br>
              <a:rPr lang="nl-NL" altLang="nl-NL" sz="1600" dirty="0"/>
            </a:br>
            <a:r>
              <a:rPr lang="nl-NL" altLang="nl-NL" sz="1600" dirty="0"/>
              <a:t>        </a:t>
            </a:r>
            <a:r>
              <a:rPr lang="nl-NL" altLang="nl-NL" sz="1600" b="1" dirty="0">
                <a:solidFill>
                  <a:srgbClr val="FF0000"/>
                </a:solidFill>
              </a:rPr>
              <a:t>&lt;option </a:t>
            </a:r>
            <a:r>
              <a:rPr lang="nl-NL" altLang="nl-NL" sz="1600" b="1" dirty="0" err="1">
                <a:solidFill>
                  <a:srgbClr val="FF0000"/>
                </a:solidFill>
              </a:rPr>
              <a:t>value</a:t>
            </a:r>
            <a:r>
              <a:rPr lang="nl-NL" altLang="nl-NL" sz="1600" b="1" dirty="0">
                <a:solidFill>
                  <a:srgbClr val="FF0000"/>
                </a:solidFill>
              </a:rPr>
              <a:t>="4"</a:t>
            </a:r>
            <a:r>
              <a:rPr lang="nl-NL" altLang="nl-NL" sz="1600" dirty="0"/>
              <a:t> </a:t>
            </a:r>
            <a:r>
              <a:rPr lang="nl-NL" altLang="nl-NL" sz="1600" b="1" dirty="0" err="1">
                <a:solidFill>
                  <a:srgbClr val="00B050"/>
                </a:solidFill>
              </a:rPr>
              <a:t>selected</a:t>
            </a:r>
            <a:r>
              <a:rPr lang="nl-NL" altLang="nl-NL" sz="1600" dirty="0"/>
              <a:t>&gt;B.L.T &amp; Avocado&lt;/option&gt;</a:t>
            </a:r>
            <a:br>
              <a:rPr lang="nl-NL" altLang="nl-NL" sz="1600" dirty="0"/>
            </a:br>
            <a:r>
              <a:rPr lang="nl-NL" altLang="nl-NL" sz="1600" dirty="0"/>
              <a:t>        </a:t>
            </a:r>
            <a:r>
              <a:rPr lang="nl-NL" altLang="nl-NL" sz="1600" b="1" dirty="0">
                <a:solidFill>
                  <a:srgbClr val="FF0000"/>
                </a:solidFill>
              </a:rPr>
              <a:t>&lt;option </a:t>
            </a:r>
            <a:r>
              <a:rPr lang="nl-NL" altLang="nl-NL" sz="1600" b="1" dirty="0" err="1">
                <a:solidFill>
                  <a:srgbClr val="FF0000"/>
                </a:solidFill>
              </a:rPr>
              <a:t>value</a:t>
            </a:r>
            <a:r>
              <a:rPr lang="nl-NL" altLang="nl-NL" sz="1600" b="1" dirty="0">
                <a:solidFill>
                  <a:srgbClr val="FF0000"/>
                </a:solidFill>
              </a:rPr>
              <a:t>="5"&gt;</a:t>
            </a:r>
            <a:r>
              <a:rPr lang="nl-NL" altLang="nl-NL" sz="1600" dirty="0" err="1"/>
              <a:t>Veggie</a:t>
            </a:r>
            <a:r>
              <a:rPr lang="nl-NL" altLang="nl-NL" sz="1600" dirty="0"/>
              <a:t> Patty&lt;/option&gt;</a:t>
            </a:r>
            <a:br>
              <a:rPr lang="nl-NL" altLang="nl-NL" sz="1600" dirty="0"/>
            </a:br>
            <a:r>
              <a:rPr lang="nl-NL" altLang="nl-NL" sz="1600" dirty="0"/>
              <a:t>    </a:t>
            </a:r>
            <a:r>
              <a:rPr lang="nl-NL" altLang="nl-NL" sz="1600" b="1" dirty="0">
                <a:solidFill>
                  <a:srgbClr val="FF0000"/>
                </a:solidFill>
              </a:rPr>
              <a:t>&lt;/select&gt;</a:t>
            </a:r>
            <a:r>
              <a:rPr lang="nl-NL" altLang="nl-NL" sz="1600" dirty="0"/>
              <a:t>&lt;</a:t>
            </a:r>
            <a:r>
              <a:rPr lang="nl-NL" altLang="nl-NL" sz="1600" dirty="0" err="1"/>
              <a:t>br</a:t>
            </a:r>
            <a:r>
              <a:rPr lang="nl-NL" altLang="nl-NL" sz="1600" dirty="0"/>
              <a:t>&gt;  	    	</a:t>
            </a:r>
            <a:r>
              <a:rPr lang="nl-NL" altLang="nl-NL" sz="1600"/>
              <a:t>&lt;label&gt;</a:t>
            </a:r>
            <a:r>
              <a:rPr lang="nl-NL" altLang="nl-NL" sz="1600" dirty="0"/>
              <a:t>Brood&lt;/label&gt;</a:t>
            </a:r>
            <a:br>
              <a:rPr lang="nl-NL" altLang="nl-NL" sz="1600" dirty="0"/>
            </a:br>
            <a:r>
              <a:rPr lang="nl-NL" altLang="nl-NL" sz="1600" dirty="0"/>
              <a:t>    &lt;</a:t>
            </a:r>
            <a:r>
              <a:rPr lang="nl-NL" altLang="nl-NL" sz="1600" b="1" dirty="0">
                <a:solidFill>
                  <a:srgbClr val="FF0000"/>
                </a:solidFill>
              </a:rPr>
              <a:t>input type="radio"</a:t>
            </a:r>
            <a:r>
              <a:rPr lang="nl-NL" altLang="nl-NL" sz="1600" dirty="0"/>
              <a:t> </a:t>
            </a:r>
            <a:r>
              <a:rPr lang="nl-NL" altLang="nl-NL" sz="1600" b="1" dirty="0">
                <a:solidFill>
                  <a:srgbClr val="FF0000"/>
                </a:solidFill>
              </a:rPr>
              <a:t>name="brood" </a:t>
            </a:r>
            <a:r>
              <a:rPr lang="nl-NL" altLang="nl-NL" sz="1600" dirty="0" err="1"/>
              <a:t>value</a:t>
            </a:r>
            <a:r>
              <a:rPr lang="nl-NL" altLang="nl-NL" sz="1600" dirty="0"/>
              <a:t>="a" </a:t>
            </a:r>
            <a:r>
              <a:rPr lang="nl-NL" altLang="nl-NL" sz="1600" b="1" dirty="0" err="1">
                <a:solidFill>
                  <a:srgbClr val="00B050"/>
                </a:solidFill>
              </a:rPr>
              <a:t>checked</a:t>
            </a:r>
            <a:r>
              <a:rPr lang="nl-NL" altLang="nl-NL" sz="1600" dirty="0"/>
              <a:t>&gt; Bruin</a:t>
            </a:r>
            <a:br>
              <a:rPr lang="nl-NL" altLang="nl-NL" sz="1600" dirty="0"/>
            </a:br>
            <a:r>
              <a:rPr lang="nl-NL" altLang="nl-NL" sz="1600" dirty="0"/>
              <a:t>    &lt;input type="radio" </a:t>
            </a:r>
            <a:r>
              <a:rPr lang="nl-NL" altLang="nl-NL" sz="1600" b="1" dirty="0">
                <a:solidFill>
                  <a:srgbClr val="FF0000"/>
                </a:solidFill>
              </a:rPr>
              <a:t>name="brood"</a:t>
            </a:r>
            <a:r>
              <a:rPr lang="nl-NL" altLang="nl-NL" sz="1600" dirty="0"/>
              <a:t> </a:t>
            </a:r>
            <a:r>
              <a:rPr lang="nl-NL" altLang="nl-NL" sz="1600" dirty="0" err="1"/>
              <a:t>value</a:t>
            </a:r>
            <a:r>
              <a:rPr lang="nl-NL" altLang="nl-NL" sz="1600" dirty="0"/>
              <a:t>="b"&gt; Wit</a:t>
            </a:r>
            <a:br>
              <a:rPr lang="nl-NL" altLang="nl-NL" sz="1600" dirty="0"/>
            </a:br>
            <a:r>
              <a:rPr lang="nl-NL" altLang="nl-NL" sz="1600" dirty="0"/>
              <a:t>    &lt;input type="radio" </a:t>
            </a:r>
            <a:r>
              <a:rPr lang="nl-NL" altLang="nl-NL" sz="1600" b="1" dirty="0">
                <a:solidFill>
                  <a:srgbClr val="FF0000"/>
                </a:solidFill>
              </a:rPr>
              <a:t>name="brood"</a:t>
            </a:r>
            <a:r>
              <a:rPr lang="nl-NL" altLang="nl-NL" sz="1600" dirty="0"/>
              <a:t> </a:t>
            </a:r>
            <a:r>
              <a:rPr lang="nl-NL" altLang="nl-NL" sz="1600" dirty="0" err="1"/>
              <a:t>value</a:t>
            </a:r>
            <a:r>
              <a:rPr lang="nl-NL" altLang="nl-NL" sz="1600" dirty="0"/>
              <a:t>="b"&gt; Sesam    &lt;</a:t>
            </a:r>
            <a:r>
              <a:rPr lang="nl-NL" altLang="nl-NL" sz="1600" dirty="0" err="1"/>
              <a:t>br</a:t>
            </a:r>
            <a:r>
              <a:rPr lang="nl-NL" altLang="nl-NL" sz="1600" dirty="0"/>
              <a:t>&gt;</a:t>
            </a:r>
            <a:br>
              <a:rPr lang="nl-NL" altLang="nl-NL" sz="1600" dirty="0"/>
            </a:br>
            <a:r>
              <a:rPr lang="nl-NL" altLang="nl-NL" sz="1600" dirty="0"/>
              <a:t>    </a:t>
            </a:r>
            <a:r>
              <a:rPr lang="nl-NL" altLang="nl-NL" sz="1600" b="1" dirty="0">
                <a:solidFill>
                  <a:srgbClr val="FF0000"/>
                </a:solidFill>
              </a:rPr>
              <a:t>&lt;</a:t>
            </a:r>
            <a:r>
              <a:rPr lang="nl-NL" altLang="nl-NL" sz="1600" b="1" dirty="0" err="1">
                <a:solidFill>
                  <a:srgbClr val="FF0000"/>
                </a:solidFill>
              </a:rPr>
              <a:t>fieldset</a:t>
            </a:r>
            <a:r>
              <a:rPr lang="nl-NL" altLang="nl-NL" sz="1600" b="1" dirty="0">
                <a:solidFill>
                  <a:srgbClr val="FF0000"/>
                </a:solidFill>
              </a:rPr>
              <a:t>&gt; </a:t>
            </a:r>
            <a:r>
              <a:rPr lang="nl-NL" altLang="nl-NL" sz="1600" dirty="0"/>
              <a:t>        		&lt;legend&gt;</a:t>
            </a:r>
            <a:r>
              <a:rPr lang="nl-NL" altLang="nl-NL" sz="1600" dirty="0" err="1"/>
              <a:t>Toppings</a:t>
            </a:r>
            <a:r>
              <a:rPr lang="nl-NL" altLang="nl-NL" sz="1600" dirty="0"/>
              <a:t>&lt;/legend&gt;</a:t>
            </a:r>
            <a:br>
              <a:rPr lang="nl-NL" altLang="nl-NL" sz="1600" dirty="0"/>
            </a:br>
            <a:r>
              <a:rPr lang="nl-NL" altLang="nl-NL" sz="1600" dirty="0"/>
              <a:t>        &lt;</a:t>
            </a:r>
            <a:r>
              <a:rPr lang="nl-NL" altLang="nl-NL" sz="1600" b="1" dirty="0">
                <a:solidFill>
                  <a:srgbClr val="FF0000"/>
                </a:solidFill>
              </a:rPr>
              <a:t>input type="</a:t>
            </a:r>
            <a:r>
              <a:rPr lang="nl-NL" altLang="nl-NL" sz="1600" b="1" dirty="0" err="1">
                <a:solidFill>
                  <a:srgbClr val="FF0000"/>
                </a:solidFill>
              </a:rPr>
              <a:t>checkbox</a:t>
            </a:r>
            <a:r>
              <a:rPr lang="nl-NL" altLang="nl-NL" sz="1600" b="1" dirty="0">
                <a:solidFill>
                  <a:srgbClr val="FF0000"/>
                </a:solidFill>
              </a:rPr>
              <a:t>"</a:t>
            </a:r>
            <a:r>
              <a:rPr lang="nl-NL" altLang="nl-NL" sz="1600" dirty="0"/>
              <a:t> </a:t>
            </a:r>
            <a:r>
              <a:rPr lang="nl-NL" altLang="nl-NL" sz="1600" b="1" dirty="0">
                <a:solidFill>
                  <a:srgbClr val="FF0000"/>
                </a:solidFill>
              </a:rPr>
              <a:t>name="topping1"</a:t>
            </a:r>
            <a:r>
              <a:rPr lang="nl-NL" altLang="nl-NL" sz="1600" dirty="0"/>
              <a:t> </a:t>
            </a:r>
            <a:r>
              <a:rPr lang="nl-NL" altLang="nl-NL" sz="1600" dirty="0" err="1"/>
              <a:t>value</a:t>
            </a:r>
            <a:r>
              <a:rPr lang="nl-NL" altLang="nl-NL" sz="1600" dirty="0"/>
              <a:t>="Paprika"&gt; Paprika</a:t>
            </a:r>
            <a:br>
              <a:rPr lang="nl-NL" altLang="nl-NL" sz="1600" dirty="0"/>
            </a:br>
            <a:r>
              <a:rPr lang="nl-NL" altLang="nl-NL" sz="1600" dirty="0"/>
              <a:t>        &lt;input type="</a:t>
            </a:r>
            <a:r>
              <a:rPr lang="nl-NL" altLang="nl-NL" sz="1600" dirty="0" err="1"/>
              <a:t>checkbox</a:t>
            </a:r>
            <a:r>
              <a:rPr lang="nl-NL" altLang="nl-NL" sz="1600" dirty="0"/>
              <a:t>" </a:t>
            </a:r>
            <a:r>
              <a:rPr lang="nl-NL" altLang="nl-NL" sz="1600" b="1" dirty="0">
                <a:solidFill>
                  <a:srgbClr val="FF0000"/>
                </a:solidFill>
              </a:rPr>
              <a:t>name="topping2"</a:t>
            </a:r>
            <a:r>
              <a:rPr lang="nl-NL" altLang="nl-NL" sz="1600" dirty="0"/>
              <a:t> </a:t>
            </a:r>
            <a:r>
              <a:rPr lang="nl-NL" altLang="nl-NL" sz="1600" dirty="0" err="1"/>
              <a:t>value</a:t>
            </a:r>
            <a:r>
              <a:rPr lang="nl-NL" altLang="nl-NL" sz="1600" dirty="0"/>
              <a:t>="Olijven"&gt; Olijven</a:t>
            </a:r>
            <a:br>
              <a:rPr lang="nl-NL" altLang="nl-NL" sz="1600" dirty="0"/>
            </a:br>
            <a:r>
              <a:rPr lang="nl-NL" altLang="nl-NL" sz="1600" dirty="0"/>
              <a:t>        &lt;input type="</a:t>
            </a:r>
            <a:r>
              <a:rPr lang="nl-NL" altLang="nl-NL" sz="1600" dirty="0" err="1"/>
              <a:t>checkbox</a:t>
            </a:r>
            <a:r>
              <a:rPr lang="nl-NL" altLang="nl-NL" sz="1600" dirty="0"/>
              <a:t>" </a:t>
            </a:r>
            <a:r>
              <a:rPr lang="nl-NL" altLang="nl-NL" sz="1600" b="1" dirty="0">
                <a:solidFill>
                  <a:srgbClr val="FF0000"/>
                </a:solidFill>
              </a:rPr>
              <a:t>name="topping3"</a:t>
            </a:r>
            <a:r>
              <a:rPr lang="nl-NL" altLang="nl-NL" sz="1600" dirty="0"/>
              <a:t> </a:t>
            </a:r>
            <a:r>
              <a:rPr lang="nl-NL" altLang="nl-NL" sz="1600" dirty="0" err="1"/>
              <a:t>value</a:t>
            </a:r>
            <a:r>
              <a:rPr lang="nl-NL" altLang="nl-NL" sz="1600" dirty="0"/>
              <a:t>="Uien"&gt; Uien</a:t>
            </a:r>
            <a:br>
              <a:rPr lang="nl-NL" altLang="nl-NL" sz="1600" dirty="0"/>
            </a:br>
            <a:r>
              <a:rPr lang="nl-NL" altLang="nl-NL" sz="1600" dirty="0"/>
              <a:t>        &lt;input type="</a:t>
            </a:r>
            <a:r>
              <a:rPr lang="nl-NL" altLang="nl-NL" sz="1600" dirty="0" err="1"/>
              <a:t>checkbox</a:t>
            </a:r>
            <a:r>
              <a:rPr lang="nl-NL" altLang="nl-NL" sz="1600" dirty="0"/>
              <a:t>" </a:t>
            </a:r>
            <a:r>
              <a:rPr lang="nl-NL" altLang="nl-NL" sz="1600" b="1" dirty="0">
                <a:solidFill>
                  <a:srgbClr val="FF0000"/>
                </a:solidFill>
              </a:rPr>
              <a:t>name="topping4"</a:t>
            </a:r>
            <a:r>
              <a:rPr lang="nl-NL" altLang="nl-NL" sz="1600" dirty="0"/>
              <a:t> </a:t>
            </a:r>
            <a:r>
              <a:rPr lang="nl-NL" altLang="nl-NL" sz="1600" dirty="0" err="1"/>
              <a:t>value</a:t>
            </a:r>
            <a:r>
              <a:rPr lang="nl-NL" altLang="nl-NL" sz="1600" dirty="0"/>
              <a:t>="Mayonaise"&gt; Mayonaise</a:t>
            </a:r>
            <a:br>
              <a:rPr lang="nl-NL" altLang="nl-NL" sz="1600" dirty="0"/>
            </a:br>
            <a:r>
              <a:rPr lang="nl-NL" altLang="nl-NL" sz="1600" dirty="0"/>
              <a:t>        &lt;input type="</a:t>
            </a:r>
            <a:r>
              <a:rPr lang="nl-NL" altLang="nl-NL" sz="1600" dirty="0" err="1"/>
              <a:t>checkbox</a:t>
            </a:r>
            <a:r>
              <a:rPr lang="nl-NL" altLang="nl-NL" sz="1600" dirty="0"/>
              <a:t>" </a:t>
            </a:r>
            <a:r>
              <a:rPr lang="nl-NL" altLang="nl-NL" sz="1600" b="1" dirty="0">
                <a:solidFill>
                  <a:srgbClr val="FF0000"/>
                </a:solidFill>
              </a:rPr>
              <a:t>name="topping5"</a:t>
            </a:r>
            <a:r>
              <a:rPr lang="nl-NL" altLang="nl-NL" sz="1600" dirty="0"/>
              <a:t> </a:t>
            </a:r>
            <a:r>
              <a:rPr lang="nl-NL" altLang="nl-NL" sz="1600" dirty="0" err="1"/>
              <a:t>value</a:t>
            </a:r>
            <a:r>
              <a:rPr lang="nl-NL" altLang="nl-NL" sz="1600" dirty="0"/>
              <a:t>="Mosterd"&gt; Mosterd</a:t>
            </a:r>
            <a:br>
              <a:rPr lang="nl-NL" altLang="nl-NL" sz="1600" dirty="0"/>
            </a:br>
            <a:r>
              <a:rPr lang="nl-NL" altLang="nl-NL" sz="1600" dirty="0"/>
              <a:t>    </a:t>
            </a:r>
            <a:r>
              <a:rPr lang="nl-NL" altLang="nl-NL" sz="1600" b="1" dirty="0">
                <a:solidFill>
                  <a:srgbClr val="FF0000"/>
                </a:solidFill>
              </a:rPr>
              <a:t>&lt;/</a:t>
            </a:r>
            <a:r>
              <a:rPr lang="nl-NL" altLang="nl-NL" sz="1600" b="1" dirty="0" err="1">
                <a:solidFill>
                  <a:srgbClr val="FF0000"/>
                </a:solidFill>
              </a:rPr>
              <a:t>fieldset</a:t>
            </a:r>
            <a:r>
              <a:rPr lang="nl-NL" altLang="nl-NL" sz="1600" b="1" dirty="0">
                <a:solidFill>
                  <a:srgbClr val="FF0000"/>
                </a:solidFill>
              </a:rPr>
              <a:t>&gt;</a:t>
            </a:r>
            <a:br>
              <a:rPr lang="nl-NL" altLang="nl-NL" sz="1600" dirty="0"/>
            </a:br>
            <a:r>
              <a:rPr lang="nl-NL" altLang="nl-NL" sz="1600" dirty="0"/>
              <a:t>&lt;</a:t>
            </a:r>
            <a:r>
              <a:rPr lang="nl-NL" altLang="nl-NL" sz="1600" b="1" dirty="0">
                <a:solidFill>
                  <a:srgbClr val="FF0000"/>
                </a:solidFill>
              </a:rPr>
              <a:t>input type="</a:t>
            </a:r>
            <a:r>
              <a:rPr lang="nl-NL" altLang="nl-NL" sz="1600" b="1" dirty="0" err="1">
                <a:solidFill>
                  <a:srgbClr val="FF0000"/>
                </a:solidFill>
              </a:rPr>
              <a:t>submit</a:t>
            </a:r>
            <a:r>
              <a:rPr lang="nl-NL" altLang="nl-NL" sz="1600" b="1" dirty="0">
                <a:solidFill>
                  <a:srgbClr val="FF0000"/>
                </a:solidFill>
              </a:rPr>
              <a:t>"</a:t>
            </a:r>
            <a:r>
              <a:rPr lang="nl-NL" altLang="nl-NL" sz="1600" dirty="0"/>
              <a:t> name="bestellen" </a:t>
            </a:r>
            <a:r>
              <a:rPr lang="nl-NL" altLang="nl-NL" sz="1600" dirty="0" err="1"/>
              <a:t>value</a:t>
            </a:r>
            <a:r>
              <a:rPr lang="nl-NL" altLang="nl-NL" sz="1600" dirty="0"/>
              <a:t>="Bestellen"&gt;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nl-NL" altLang="nl-NL" sz="1600" dirty="0"/>
              <a:t>&lt;</a:t>
            </a:r>
            <a:r>
              <a:rPr lang="nl-NL" altLang="nl-NL" sz="1600" b="1" dirty="0">
                <a:solidFill>
                  <a:srgbClr val="FF0000"/>
                </a:solidFill>
              </a:rPr>
              <a:t>input type="reset"</a:t>
            </a:r>
            <a:r>
              <a:rPr lang="nl-NL" altLang="nl-NL" sz="1600" dirty="0"/>
              <a:t> </a:t>
            </a:r>
            <a:r>
              <a:rPr lang="nl-NL" altLang="nl-NL" sz="1600" dirty="0" err="1"/>
              <a:t>value</a:t>
            </a:r>
            <a:r>
              <a:rPr lang="nl-NL" altLang="nl-NL" sz="1600" dirty="0"/>
              <a:t>="Annuleren"&gt; 			</a:t>
            </a:r>
            <a:r>
              <a:rPr lang="nl-NL" altLang="nl-NL" sz="1600" b="1" dirty="0">
                <a:solidFill>
                  <a:srgbClr val="FF0000"/>
                </a:solidFill>
              </a:rPr>
              <a:t>&lt;/form&gt;</a:t>
            </a:r>
          </a:p>
        </p:txBody>
      </p:sp>
    </p:spTree>
    <p:extLst>
      <p:ext uri="{BB962C8B-B14F-4D97-AF65-F5344CB8AC3E}">
        <p14:creationId xmlns:p14="http://schemas.microsoft.com/office/powerpoint/2010/main" val="3388574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C0D599-8321-4877-A04B-E7D87AFAC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En hier het resultaat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B85A65DF-D548-453F-A7DD-DA1011EB7975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268289" y="3635914"/>
            <a:ext cx="7996822" cy="30844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nl-NL" altLang="nl-NL" sz="1600" b="1" dirty="0">
                <a:solidFill>
                  <a:srgbClr val="FF0000"/>
                </a:solidFill>
              </a:rPr>
              <a:t>.</a:t>
            </a:r>
            <a:r>
              <a:rPr lang="nl-NL" altLang="nl-NL" sz="1600" b="1" dirty="0" err="1">
                <a:solidFill>
                  <a:srgbClr val="FF0000"/>
                </a:solidFill>
              </a:rPr>
              <a:t>subway</a:t>
            </a:r>
            <a:r>
              <a:rPr lang="nl-NL" altLang="nl-NL" sz="1600" b="1" dirty="0">
                <a:solidFill>
                  <a:srgbClr val="FF0000"/>
                </a:solidFill>
              </a:rPr>
              <a:t> </a:t>
            </a:r>
            <a:r>
              <a:rPr lang="nl-NL" altLang="nl-NL" sz="1600" dirty="0"/>
              <a:t>{ </a:t>
            </a:r>
            <a:r>
              <a:rPr lang="nl-NL" altLang="nl-NL" sz="1600" dirty="0" err="1"/>
              <a:t>color</a:t>
            </a:r>
            <a:r>
              <a:rPr lang="nl-NL" altLang="nl-NL" sz="1600" dirty="0"/>
              <a:t>: #006230;</a:t>
            </a:r>
            <a:br>
              <a:rPr lang="nl-NL" altLang="nl-NL" sz="1600" dirty="0"/>
            </a:br>
            <a:r>
              <a:rPr lang="nl-NL" altLang="nl-NL" sz="1600" dirty="0"/>
              <a:t>      	</a:t>
            </a:r>
            <a:r>
              <a:rPr lang="nl-NL" altLang="nl-NL" sz="1600" dirty="0" err="1"/>
              <a:t>width</a:t>
            </a:r>
            <a:r>
              <a:rPr lang="nl-NL" altLang="nl-NL" sz="1600" dirty="0"/>
              <a:t>: 500px; </a:t>
            </a:r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sz="1600" dirty="0"/>
              <a:t>	font-family: "</a:t>
            </a:r>
            <a:r>
              <a:rPr lang="nl-NL" altLang="nl-NL" sz="1600" dirty="0" err="1"/>
              <a:t>Helvetica</a:t>
            </a:r>
            <a:r>
              <a:rPr lang="nl-NL" altLang="nl-NL" sz="1600" dirty="0"/>
              <a:t>", "</a:t>
            </a:r>
            <a:r>
              <a:rPr lang="nl-NL" altLang="nl-NL" sz="1600" dirty="0" err="1"/>
              <a:t>Arial</a:t>
            </a:r>
            <a:r>
              <a:rPr lang="nl-NL" altLang="nl-NL" sz="1600" dirty="0"/>
              <a:t>", sans-</a:t>
            </a:r>
            <a:r>
              <a:rPr lang="nl-NL" altLang="nl-NL" sz="1600" dirty="0" err="1"/>
              <a:t>serif</a:t>
            </a:r>
            <a:r>
              <a:rPr lang="nl-NL" altLang="nl-NL" sz="1600" dirty="0"/>
              <a:t>;}</a:t>
            </a:r>
            <a:br>
              <a:rPr lang="nl-NL" altLang="nl-NL" sz="1600" dirty="0"/>
            </a:br>
            <a:br>
              <a:rPr lang="nl-NL" altLang="nl-NL" sz="1600" dirty="0"/>
            </a:br>
            <a:r>
              <a:rPr lang="nl-NL" altLang="nl-NL" sz="1600" b="1" dirty="0">
                <a:solidFill>
                  <a:srgbClr val="FF0000"/>
                </a:solidFill>
              </a:rPr>
              <a:t>.</a:t>
            </a:r>
            <a:r>
              <a:rPr lang="nl-NL" altLang="nl-NL" sz="1600" b="1" dirty="0" err="1">
                <a:solidFill>
                  <a:srgbClr val="FF0000"/>
                </a:solidFill>
              </a:rPr>
              <a:t>subway</a:t>
            </a:r>
            <a:r>
              <a:rPr lang="nl-NL" altLang="nl-NL" sz="1600" b="1" dirty="0">
                <a:solidFill>
                  <a:srgbClr val="FF0000"/>
                </a:solidFill>
              </a:rPr>
              <a:t> label</a:t>
            </a:r>
            <a:r>
              <a:rPr lang="nl-NL" altLang="nl-NL" sz="1600" dirty="0"/>
              <a:t>, .</a:t>
            </a:r>
            <a:r>
              <a:rPr lang="nl-NL" altLang="nl-NL" sz="1600" dirty="0" err="1"/>
              <a:t>subway</a:t>
            </a:r>
            <a:r>
              <a:rPr lang="nl-NL" altLang="nl-NL" sz="1600" dirty="0"/>
              <a:t> legend { </a:t>
            </a:r>
            <a:r>
              <a:rPr lang="nl-NL" altLang="nl-NL" sz="1600" dirty="0" err="1"/>
              <a:t>font-weight:bold</a:t>
            </a:r>
            <a:r>
              <a:rPr lang="nl-NL" altLang="nl-NL" sz="1600" dirty="0"/>
              <a:t>; }</a:t>
            </a:r>
            <a:br>
              <a:rPr lang="nl-NL" altLang="nl-NL" sz="1600" dirty="0"/>
            </a:br>
            <a:br>
              <a:rPr lang="nl-NL" altLang="nl-NL" sz="1600" dirty="0"/>
            </a:br>
            <a:r>
              <a:rPr lang="nl-NL" altLang="nl-NL" sz="1600" b="1" dirty="0">
                <a:solidFill>
                  <a:srgbClr val="FF0000"/>
                </a:solidFill>
              </a:rPr>
              <a:t>.</a:t>
            </a:r>
            <a:r>
              <a:rPr lang="nl-NL" altLang="nl-NL" sz="1600" b="1" dirty="0" err="1">
                <a:solidFill>
                  <a:srgbClr val="FF0000"/>
                </a:solidFill>
              </a:rPr>
              <a:t>subway</a:t>
            </a:r>
            <a:r>
              <a:rPr lang="nl-NL" altLang="nl-NL" sz="1600" b="1" dirty="0">
                <a:solidFill>
                  <a:srgbClr val="FF0000"/>
                </a:solidFill>
              </a:rPr>
              <a:t> input[type=</a:t>
            </a:r>
            <a:r>
              <a:rPr lang="nl-NL" altLang="nl-NL" sz="1600" b="1" dirty="0" err="1">
                <a:solidFill>
                  <a:srgbClr val="FF0000"/>
                </a:solidFill>
              </a:rPr>
              <a:t>submit</a:t>
            </a:r>
            <a:r>
              <a:rPr lang="nl-NL" altLang="nl-NL" sz="1600" b="1" dirty="0">
                <a:solidFill>
                  <a:srgbClr val="FF0000"/>
                </a:solidFill>
              </a:rPr>
              <a:t>]</a:t>
            </a:r>
            <a:r>
              <a:rPr lang="nl-NL" altLang="nl-NL" sz="1600" dirty="0"/>
              <a:t>, .</a:t>
            </a:r>
            <a:r>
              <a:rPr lang="nl-NL" altLang="nl-NL" sz="1600" dirty="0" err="1"/>
              <a:t>subway</a:t>
            </a:r>
            <a:r>
              <a:rPr lang="nl-NL" altLang="nl-NL" sz="1600" dirty="0"/>
              <a:t> input[type=reset]  { </a:t>
            </a:r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sz="1600" dirty="0"/>
              <a:t>	</a:t>
            </a:r>
            <a:r>
              <a:rPr lang="nl-NL" altLang="nl-NL" sz="1600" dirty="0" err="1"/>
              <a:t>width</a:t>
            </a:r>
            <a:r>
              <a:rPr lang="nl-NL" altLang="nl-NL" sz="1600" dirty="0"/>
              <a:t>: 40%;   </a:t>
            </a:r>
            <a:r>
              <a:rPr lang="nl-NL" altLang="nl-NL" sz="1600" dirty="0" err="1"/>
              <a:t>margin</a:t>
            </a:r>
            <a:r>
              <a:rPr lang="nl-NL" altLang="nl-NL" sz="1600" dirty="0"/>
              <a:t>: 2em 1em 0 1em;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lang="nl-NL" altLang="nl-NL" sz="1600" dirty="0"/>
            </a:br>
            <a:r>
              <a:rPr lang="nl-NL" altLang="nl-NL" sz="1600" b="1" dirty="0" err="1">
                <a:solidFill>
                  <a:srgbClr val="FF0000"/>
                </a:solidFill>
              </a:rPr>
              <a:t>fieldset</a:t>
            </a:r>
            <a:r>
              <a:rPr lang="nl-NL" altLang="nl-NL" sz="1600" dirty="0"/>
              <a:t> { padding: 0 1em;     border: #006230 </a:t>
            </a:r>
            <a:r>
              <a:rPr lang="nl-NL" altLang="nl-NL" sz="1600" dirty="0" err="1"/>
              <a:t>dotted</a:t>
            </a:r>
            <a:r>
              <a:rPr lang="nl-NL" altLang="nl-NL" sz="1600" dirty="0"/>
              <a:t> 1px;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nl-NL" altLang="nl-NL" sz="1600" dirty="0"/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sz="1600" dirty="0"/>
              <a:t>input[type=radio], input[type=</a:t>
            </a:r>
            <a:r>
              <a:rPr lang="nl-NL" altLang="nl-NL" sz="1600" dirty="0" err="1"/>
              <a:t>checkbox</a:t>
            </a:r>
            <a:r>
              <a:rPr lang="nl-NL" altLang="nl-NL" sz="1600" dirty="0"/>
              <a:t>] { </a:t>
            </a:r>
            <a:r>
              <a:rPr lang="nl-NL" altLang="nl-NL" sz="1600" b="1" dirty="0" err="1">
                <a:solidFill>
                  <a:srgbClr val="FF0000"/>
                </a:solidFill>
              </a:rPr>
              <a:t>width</a:t>
            </a:r>
            <a:r>
              <a:rPr lang="nl-NL" altLang="nl-NL" sz="1600" b="1" dirty="0">
                <a:solidFill>
                  <a:srgbClr val="FF0000"/>
                </a:solidFill>
              </a:rPr>
              <a:t>: auto; </a:t>
            </a:r>
            <a:r>
              <a:rPr lang="nl-NL" altLang="nl-NL" sz="1600" dirty="0"/>
              <a:t>}</a:t>
            </a:r>
          </a:p>
        </p:txBody>
      </p:sp>
      <p:pic>
        <p:nvPicPr>
          <p:cNvPr id="7" name="Tijdelijke aanduiding voor afbeelding 6">
            <a:extLst>
              <a:ext uri="{FF2B5EF4-FFF2-40B4-BE49-F238E27FC236}">
                <a16:creationId xmlns:a16="http://schemas.microsoft.com/office/drawing/2014/main" id="{F83ED4C4-D43A-4F7E-990A-10361628EAD7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3866189" y="1052513"/>
            <a:ext cx="5009524" cy="2583402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26679431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ICA_Paksh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shaWT">
      <a:majorFont>
        <a:latin typeface="Helvetica Neue"/>
        <a:ea typeface=""/>
        <a:cs typeface=""/>
      </a:majorFont>
      <a:minorFont>
        <a:latin typeface="Helvetica Neu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TML-CSS.potx" id="{32C6F4A8-4F75-42DE-B579-37A67D1C8B59}" vid="{67F34011-A9DA-400B-ABF2-77559CA05F0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HTML-CSS</Template>
  <TotalTime>1723</TotalTime>
  <Words>274</Words>
  <Application>Microsoft Office PowerPoint</Application>
  <PresentationFormat>Diavoorstelling (4:3)</PresentationFormat>
  <Paragraphs>56</Paragraphs>
  <Slides>7</Slides>
  <Notes>4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7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5" baseType="lpstr">
      <vt:lpstr>Arial</vt:lpstr>
      <vt:lpstr>Calibri</vt:lpstr>
      <vt:lpstr>Consolas</vt:lpstr>
      <vt:lpstr>Courier New</vt:lpstr>
      <vt:lpstr>Harman Sans</vt:lpstr>
      <vt:lpstr>Helvetica Neue</vt:lpstr>
      <vt:lpstr>Helvetica Neue Light</vt:lpstr>
      <vt:lpstr>Kantoorthema</vt:lpstr>
      <vt:lpstr>HTML / CSS 5</vt:lpstr>
      <vt:lpstr>Inhoud - HTML/CSS 5</vt:lpstr>
      <vt:lpstr>Responsive - mediaqueries - viewport</vt:lpstr>
      <vt:lpstr>Formulier</vt:lpstr>
      <vt:lpstr>Formulier met simpele opmaak</vt:lpstr>
      <vt:lpstr>Formulierelementen</vt:lpstr>
      <vt:lpstr>En hier het resultaat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/ CSS 2</dc:title>
  <dc:creator>Paksha Thullner / HAN</dc:creator>
  <cp:lastModifiedBy>Paksha Thullner / HAN</cp:lastModifiedBy>
  <cp:revision>90</cp:revision>
  <dcterms:created xsi:type="dcterms:W3CDTF">2017-06-02T06:04:22Z</dcterms:created>
  <dcterms:modified xsi:type="dcterms:W3CDTF">2017-06-29T10:17:01Z</dcterms:modified>
</cp:coreProperties>
</file>